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4" r:id="rId11"/>
    <p:sldId id="285" r:id="rId12"/>
    <p:sldId id="286" r:id="rId13"/>
    <p:sldId id="287" r:id="rId14"/>
    <p:sldId id="290" r:id="rId15"/>
    <p:sldId id="289" r:id="rId16"/>
    <p:sldId id="291" r:id="rId17"/>
    <p:sldId id="293" r:id="rId18"/>
    <p:sldId id="294" r:id="rId19"/>
    <p:sldId id="295" r:id="rId20"/>
    <p:sldId id="296" r:id="rId2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9" d="100"/>
          <a:sy n="39" d="100"/>
        </p:scale>
        <p:origin x="940" y="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sv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sv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0.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sv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2.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6.svg"/><Relationship Id="rId10" Type="http://schemas.openxmlformats.org/officeDocument/2006/relationships/image" Target="../media/image25.svg"/><Relationship Id="rId4" Type="http://schemas.openxmlformats.org/officeDocument/2006/relationships/image" Target="../media/image5.png"/><Relationship Id="rId9"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2.svg"/><Relationship Id="rId5" Type="http://schemas.openxmlformats.org/officeDocument/2006/relationships/image" Target="../media/image38.svg"/><Relationship Id="rId15" Type="http://schemas.openxmlformats.org/officeDocument/2006/relationships/image" Target="../media/image44.sv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40.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6.svg"/><Relationship Id="rId10" Type="http://schemas.openxmlformats.org/officeDocument/2006/relationships/image" Target="../media/image43.png"/><Relationship Id="rId4" Type="http://schemas.openxmlformats.org/officeDocument/2006/relationships/image" Target="../media/image5.png"/><Relationship Id="rId9" Type="http://schemas.openxmlformats.org/officeDocument/2006/relationships/image" Target="../media/image46.sv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7.xml"/><Relationship Id="rId7" Type="http://schemas.openxmlformats.org/officeDocument/2006/relationships/image" Target="../media/image38.sv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7.png"/><Relationship Id="rId5" Type="http://schemas.openxmlformats.org/officeDocument/2006/relationships/image" Target="../media/image48.sv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691395" y="4582088"/>
            <a:ext cx="9149326" cy="18288000"/>
            <a:chOff x="0" y="0"/>
            <a:chExt cx="12199101" cy="24384000"/>
          </a:xfrm>
        </p:grpSpPr>
        <p:sp>
          <p:nvSpPr>
            <p:cNvPr id="3" name="Freeform 3"/>
            <p:cNvSpPr/>
            <p:nvPr/>
          </p:nvSpPr>
          <p:spPr>
            <a:xfrm>
              <a:off x="0" y="0"/>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140377"/>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2142579" y="-1798743"/>
            <a:ext cx="4991835" cy="4991835"/>
          </a:xfrm>
          <a:custGeom>
            <a:avLst/>
            <a:gdLst/>
            <a:ahLst/>
            <a:cxnLst/>
            <a:rect l="l" t="t" r="r" b="b"/>
            <a:pathLst>
              <a:path w="4991835" h="4991835">
                <a:moveTo>
                  <a:pt x="0" y="0"/>
                </a:moveTo>
                <a:lnTo>
                  <a:pt x="4991835" y="0"/>
                </a:lnTo>
                <a:lnTo>
                  <a:pt x="4991835" y="4991835"/>
                </a:lnTo>
                <a:lnTo>
                  <a:pt x="0" y="499183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585457" y="-173065"/>
            <a:ext cx="20873457" cy="10460065"/>
            <a:chOff x="0" y="0"/>
            <a:chExt cx="27831276" cy="13946753"/>
          </a:xfrm>
        </p:grpSpPr>
        <p:sp>
          <p:nvSpPr>
            <p:cNvPr id="7" name="Freeform 7"/>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grpSp>
        <p:nvGrpSpPr>
          <p:cNvPr id="9" name="Group 9"/>
          <p:cNvGrpSpPr/>
          <p:nvPr/>
        </p:nvGrpSpPr>
        <p:grpSpPr>
          <a:xfrm rot="-316027">
            <a:off x="4657047" y="1967643"/>
            <a:ext cx="8948504" cy="2696294"/>
            <a:chOff x="0" y="0"/>
            <a:chExt cx="6172914" cy="1859975"/>
          </a:xfrm>
        </p:grpSpPr>
        <p:sp>
          <p:nvSpPr>
            <p:cNvPr id="10" name="Freeform 10"/>
            <p:cNvSpPr/>
            <p:nvPr/>
          </p:nvSpPr>
          <p:spPr>
            <a:xfrm>
              <a:off x="0" y="0"/>
              <a:ext cx="6172914" cy="1859975"/>
            </a:xfrm>
            <a:custGeom>
              <a:avLst/>
              <a:gdLst/>
              <a:ahLst/>
              <a:cxnLst/>
              <a:rect l="l" t="t" r="r" b="b"/>
              <a:pathLst>
                <a:path w="6172914" h="1859975">
                  <a:moveTo>
                    <a:pt x="23359" y="0"/>
                  </a:moveTo>
                  <a:lnTo>
                    <a:pt x="6149554" y="0"/>
                  </a:lnTo>
                  <a:cubicBezTo>
                    <a:pt x="6155750" y="0"/>
                    <a:pt x="6161691" y="2461"/>
                    <a:pt x="6166072" y="6842"/>
                  </a:cubicBezTo>
                  <a:cubicBezTo>
                    <a:pt x="6170453" y="11223"/>
                    <a:pt x="6172914" y="17164"/>
                    <a:pt x="6172914" y="23359"/>
                  </a:cubicBezTo>
                  <a:lnTo>
                    <a:pt x="6172914" y="1836615"/>
                  </a:lnTo>
                  <a:cubicBezTo>
                    <a:pt x="6172914" y="1849517"/>
                    <a:pt x="6162456" y="1859975"/>
                    <a:pt x="6149554" y="1859975"/>
                  </a:cubicBezTo>
                  <a:lnTo>
                    <a:pt x="23359" y="1859975"/>
                  </a:lnTo>
                  <a:cubicBezTo>
                    <a:pt x="17164" y="1859975"/>
                    <a:pt x="11223" y="1857514"/>
                    <a:pt x="6842" y="1853133"/>
                  </a:cubicBezTo>
                  <a:cubicBezTo>
                    <a:pt x="2461" y="1848752"/>
                    <a:pt x="0" y="1842811"/>
                    <a:pt x="0" y="1836615"/>
                  </a:cubicBezTo>
                  <a:lnTo>
                    <a:pt x="0" y="23359"/>
                  </a:lnTo>
                  <a:cubicBezTo>
                    <a:pt x="0" y="17164"/>
                    <a:pt x="2461" y="11223"/>
                    <a:pt x="6842" y="6842"/>
                  </a:cubicBezTo>
                  <a:cubicBezTo>
                    <a:pt x="11223" y="2461"/>
                    <a:pt x="17164" y="0"/>
                    <a:pt x="23359" y="0"/>
                  </a:cubicBezTo>
                  <a:close/>
                </a:path>
              </a:pathLst>
            </a:custGeom>
            <a:solidFill>
              <a:srgbClr val="0F0326"/>
            </a:solidFill>
            <a:ln cap="rnd">
              <a:noFill/>
              <a:prstDash val="solid"/>
              <a:round/>
            </a:ln>
          </p:spPr>
        </p:sp>
        <p:sp>
          <p:nvSpPr>
            <p:cNvPr id="11" name="TextBox 11"/>
            <p:cNvSpPr txBox="1"/>
            <p:nvPr/>
          </p:nvSpPr>
          <p:spPr>
            <a:xfrm>
              <a:off x="0" y="-47625"/>
              <a:ext cx="6172914" cy="19076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016503" y="4437710"/>
            <a:ext cx="9321868" cy="2794885"/>
            <a:chOff x="0" y="0"/>
            <a:chExt cx="5918647" cy="1774530"/>
          </a:xfrm>
        </p:grpSpPr>
        <p:sp>
          <p:nvSpPr>
            <p:cNvPr id="13" name="Freeform 13"/>
            <p:cNvSpPr/>
            <p:nvPr/>
          </p:nvSpPr>
          <p:spPr>
            <a:xfrm>
              <a:off x="0" y="0"/>
              <a:ext cx="5918647" cy="1774530"/>
            </a:xfrm>
            <a:custGeom>
              <a:avLst/>
              <a:gdLst/>
              <a:ahLst/>
              <a:cxnLst/>
              <a:rect l="l" t="t" r="r" b="b"/>
              <a:pathLst>
                <a:path w="5918647" h="1774530">
                  <a:moveTo>
                    <a:pt x="22424" y="0"/>
                  </a:moveTo>
                  <a:lnTo>
                    <a:pt x="5896223" y="0"/>
                  </a:lnTo>
                  <a:cubicBezTo>
                    <a:pt x="5902170" y="0"/>
                    <a:pt x="5907874" y="2363"/>
                    <a:pt x="5912079" y="6568"/>
                  </a:cubicBezTo>
                  <a:cubicBezTo>
                    <a:pt x="5916284" y="10773"/>
                    <a:pt x="5918647" y="16477"/>
                    <a:pt x="5918647" y="22424"/>
                  </a:cubicBezTo>
                  <a:lnTo>
                    <a:pt x="5918647" y="1752107"/>
                  </a:lnTo>
                  <a:cubicBezTo>
                    <a:pt x="5918647" y="1764491"/>
                    <a:pt x="5908608" y="1774530"/>
                    <a:pt x="5896223" y="1774530"/>
                  </a:cubicBezTo>
                  <a:lnTo>
                    <a:pt x="22424" y="1774530"/>
                  </a:lnTo>
                  <a:cubicBezTo>
                    <a:pt x="16477" y="1774530"/>
                    <a:pt x="10773" y="1772168"/>
                    <a:pt x="6568" y="1767963"/>
                  </a:cubicBezTo>
                  <a:cubicBezTo>
                    <a:pt x="2363" y="1763757"/>
                    <a:pt x="0" y="1758054"/>
                    <a:pt x="0" y="1752107"/>
                  </a:cubicBezTo>
                  <a:lnTo>
                    <a:pt x="0" y="22424"/>
                  </a:lnTo>
                  <a:cubicBezTo>
                    <a:pt x="0" y="16477"/>
                    <a:pt x="2363" y="10773"/>
                    <a:pt x="6568" y="6568"/>
                  </a:cubicBezTo>
                  <a:cubicBezTo>
                    <a:pt x="10773" y="2363"/>
                    <a:pt x="16477" y="0"/>
                    <a:pt x="22424" y="0"/>
                  </a:cubicBezTo>
                  <a:close/>
                </a:path>
              </a:pathLst>
            </a:custGeom>
            <a:solidFill>
              <a:srgbClr val="0F0326"/>
            </a:solidFill>
            <a:ln cap="rnd">
              <a:noFill/>
              <a:prstDash val="solid"/>
              <a:round/>
            </a:ln>
          </p:spPr>
        </p:sp>
        <p:sp>
          <p:nvSpPr>
            <p:cNvPr id="14" name="TextBox 14"/>
            <p:cNvSpPr txBox="1"/>
            <p:nvPr/>
          </p:nvSpPr>
          <p:spPr>
            <a:xfrm>
              <a:off x="0" y="-47625"/>
              <a:ext cx="5918647" cy="182215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rot="-316027">
            <a:off x="4484576" y="1797258"/>
            <a:ext cx="8900902" cy="2696294"/>
            <a:chOff x="0" y="0"/>
            <a:chExt cx="6140076" cy="1859975"/>
          </a:xfrm>
        </p:grpSpPr>
        <p:sp>
          <p:nvSpPr>
            <p:cNvPr id="16" name="Freeform 16"/>
            <p:cNvSpPr/>
            <p:nvPr/>
          </p:nvSpPr>
          <p:spPr>
            <a:xfrm>
              <a:off x="0" y="0"/>
              <a:ext cx="6140076" cy="1859975"/>
            </a:xfrm>
            <a:custGeom>
              <a:avLst/>
              <a:gdLst/>
              <a:ahLst/>
              <a:cxnLst/>
              <a:rect l="l" t="t" r="r" b="b"/>
              <a:pathLst>
                <a:path w="6140076" h="1859975">
                  <a:moveTo>
                    <a:pt x="23484" y="0"/>
                  </a:moveTo>
                  <a:lnTo>
                    <a:pt x="6116592" y="0"/>
                  </a:lnTo>
                  <a:cubicBezTo>
                    <a:pt x="6129562" y="0"/>
                    <a:pt x="6140076" y="10514"/>
                    <a:pt x="6140076" y="23484"/>
                  </a:cubicBezTo>
                  <a:lnTo>
                    <a:pt x="6140076" y="1836490"/>
                  </a:lnTo>
                  <a:cubicBezTo>
                    <a:pt x="6140076" y="1849461"/>
                    <a:pt x="6129562" y="1859975"/>
                    <a:pt x="6116592" y="1859975"/>
                  </a:cubicBezTo>
                  <a:lnTo>
                    <a:pt x="23484" y="1859975"/>
                  </a:lnTo>
                  <a:cubicBezTo>
                    <a:pt x="10514" y="1859975"/>
                    <a:pt x="0" y="1849461"/>
                    <a:pt x="0" y="1836490"/>
                  </a:cubicBezTo>
                  <a:lnTo>
                    <a:pt x="0" y="23484"/>
                  </a:lnTo>
                  <a:cubicBezTo>
                    <a:pt x="0" y="10514"/>
                    <a:pt x="10514" y="0"/>
                    <a:pt x="23484" y="0"/>
                  </a:cubicBezTo>
                  <a:close/>
                </a:path>
              </a:pathLst>
            </a:custGeom>
            <a:solidFill>
              <a:srgbClr val="E8E810"/>
            </a:solidFill>
            <a:ln w="28575" cap="rnd">
              <a:solidFill>
                <a:srgbClr val="0F0326"/>
              </a:solidFill>
              <a:prstDash val="solid"/>
              <a:round/>
            </a:ln>
          </p:spPr>
        </p:sp>
        <p:sp>
          <p:nvSpPr>
            <p:cNvPr id="17" name="TextBox 17"/>
            <p:cNvSpPr txBox="1"/>
            <p:nvPr/>
          </p:nvSpPr>
          <p:spPr>
            <a:xfrm>
              <a:off x="0" y="-47625"/>
              <a:ext cx="6140076" cy="19076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3829009" y="4250217"/>
            <a:ext cx="9321868" cy="2794885"/>
            <a:chOff x="0" y="0"/>
            <a:chExt cx="5918647" cy="1774530"/>
          </a:xfrm>
        </p:grpSpPr>
        <p:sp>
          <p:nvSpPr>
            <p:cNvPr id="19" name="Freeform 19"/>
            <p:cNvSpPr/>
            <p:nvPr/>
          </p:nvSpPr>
          <p:spPr>
            <a:xfrm>
              <a:off x="0" y="0"/>
              <a:ext cx="5918647" cy="1774530"/>
            </a:xfrm>
            <a:custGeom>
              <a:avLst/>
              <a:gdLst/>
              <a:ahLst/>
              <a:cxnLst/>
              <a:rect l="l" t="t" r="r" b="b"/>
              <a:pathLst>
                <a:path w="5918647" h="1774530">
                  <a:moveTo>
                    <a:pt x="22424" y="0"/>
                  </a:moveTo>
                  <a:lnTo>
                    <a:pt x="5896223" y="0"/>
                  </a:lnTo>
                  <a:cubicBezTo>
                    <a:pt x="5902170" y="0"/>
                    <a:pt x="5907874" y="2363"/>
                    <a:pt x="5912079" y="6568"/>
                  </a:cubicBezTo>
                  <a:cubicBezTo>
                    <a:pt x="5916284" y="10773"/>
                    <a:pt x="5918647" y="16477"/>
                    <a:pt x="5918647" y="22424"/>
                  </a:cubicBezTo>
                  <a:lnTo>
                    <a:pt x="5918647" y="1752107"/>
                  </a:lnTo>
                  <a:cubicBezTo>
                    <a:pt x="5918647" y="1764491"/>
                    <a:pt x="5908608" y="1774530"/>
                    <a:pt x="5896223" y="1774530"/>
                  </a:cubicBezTo>
                  <a:lnTo>
                    <a:pt x="22424" y="1774530"/>
                  </a:lnTo>
                  <a:cubicBezTo>
                    <a:pt x="16477" y="1774530"/>
                    <a:pt x="10773" y="1772168"/>
                    <a:pt x="6568" y="1767963"/>
                  </a:cubicBezTo>
                  <a:cubicBezTo>
                    <a:pt x="2363" y="1763757"/>
                    <a:pt x="0" y="1758054"/>
                    <a:pt x="0" y="1752107"/>
                  </a:cubicBezTo>
                  <a:lnTo>
                    <a:pt x="0" y="22424"/>
                  </a:lnTo>
                  <a:cubicBezTo>
                    <a:pt x="0" y="16477"/>
                    <a:pt x="2363" y="10773"/>
                    <a:pt x="6568" y="6568"/>
                  </a:cubicBezTo>
                  <a:cubicBezTo>
                    <a:pt x="10773" y="2363"/>
                    <a:pt x="16477" y="0"/>
                    <a:pt x="22424" y="0"/>
                  </a:cubicBezTo>
                  <a:close/>
                </a:path>
              </a:pathLst>
            </a:custGeom>
            <a:solidFill>
              <a:srgbClr val="FF78E1"/>
            </a:solidFill>
            <a:ln w="28575" cap="rnd">
              <a:solidFill>
                <a:srgbClr val="0F0326"/>
              </a:solidFill>
              <a:prstDash val="solid"/>
              <a:round/>
            </a:ln>
          </p:spPr>
        </p:sp>
        <p:sp>
          <p:nvSpPr>
            <p:cNvPr id="20" name="TextBox 20"/>
            <p:cNvSpPr txBox="1"/>
            <p:nvPr/>
          </p:nvSpPr>
          <p:spPr>
            <a:xfrm>
              <a:off x="0" y="-76200"/>
              <a:ext cx="5918647" cy="1850730"/>
            </a:xfrm>
            <a:prstGeom prst="rect">
              <a:avLst/>
            </a:prstGeom>
          </p:spPr>
          <p:txBody>
            <a:bodyPr lIns="50800" tIns="50800" rIns="50800" bIns="50800" rtlCol="0" anchor="ctr"/>
            <a:lstStyle/>
            <a:p>
              <a:pPr algn="ctr">
                <a:lnSpc>
                  <a:spcPts val="5880"/>
                </a:lnSpc>
              </a:pPr>
              <a:endParaRPr/>
            </a:p>
          </p:txBody>
        </p:sp>
      </p:grpSp>
      <p:sp>
        <p:nvSpPr>
          <p:cNvPr id="21" name="TextBox 21"/>
          <p:cNvSpPr txBox="1"/>
          <p:nvPr/>
        </p:nvSpPr>
        <p:spPr>
          <a:xfrm>
            <a:off x="5475025" y="5148328"/>
            <a:ext cx="5559061" cy="1200265"/>
          </a:xfrm>
          <a:prstGeom prst="rect">
            <a:avLst/>
          </a:prstGeom>
        </p:spPr>
        <p:txBody>
          <a:bodyPr wrap="square" lIns="0" tIns="0" rIns="0" bIns="0" rtlCol="0" anchor="t">
            <a:spAutoFit/>
          </a:bodyPr>
          <a:lstStyle/>
          <a:p>
            <a:pPr>
              <a:lnSpc>
                <a:spcPts val="9090"/>
              </a:lnSpc>
            </a:pPr>
            <a:r>
              <a:rPr lang="en-US" sz="9600" b="1" dirty="0">
                <a:solidFill>
                  <a:srgbClr val="000000"/>
                </a:solidFill>
                <a:latin typeface="Calibri" panose="020F0502020204030204" pitchFamily="34" charset="0"/>
              </a:rPr>
              <a:t>PROJECT</a:t>
            </a:r>
          </a:p>
        </p:txBody>
      </p:sp>
      <p:grpSp>
        <p:nvGrpSpPr>
          <p:cNvPr id="22" name="Group 22"/>
          <p:cNvGrpSpPr/>
          <p:nvPr/>
        </p:nvGrpSpPr>
        <p:grpSpPr>
          <a:xfrm rot="-1135800">
            <a:off x="9266058" y="5480641"/>
            <a:ext cx="6763048" cy="3777659"/>
            <a:chOff x="0" y="0"/>
            <a:chExt cx="9017397" cy="5036879"/>
          </a:xfrm>
        </p:grpSpPr>
        <p:sp>
          <p:nvSpPr>
            <p:cNvPr id="23" name="Freeform 23"/>
            <p:cNvSpPr/>
            <p:nvPr/>
          </p:nvSpPr>
          <p:spPr>
            <a:xfrm rot="486973">
              <a:off x="228507" y="607458"/>
              <a:ext cx="8560383" cy="3844390"/>
            </a:xfrm>
            <a:custGeom>
              <a:avLst/>
              <a:gdLst/>
              <a:ahLst/>
              <a:cxnLst/>
              <a:rect l="l" t="t" r="r" b="b"/>
              <a:pathLst>
                <a:path w="8560383" h="3844390">
                  <a:moveTo>
                    <a:pt x="0" y="0"/>
                  </a:moveTo>
                  <a:lnTo>
                    <a:pt x="8560383" y="0"/>
                  </a:lnTo>
                  <a:lnTo>
                    <a:pt x="8560383" y="3844390"/>
                  </a:lnTo>
                  <a:lnTo>
                    <a:pt x="0" y="3844390"/>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4" name="Freeform 24"/>
            <p:cNvSpPr/>
            <p:nvPr/>
          </p:nvSpPr>
          <p:spPr>
            <a:xfrm rot="486973">
              <a:off x="228507" y="607458"/>
              <a:ext cx="8560383" cy="3844390"/>
            </a:xfrm>
            <a:custGeom>
              <a:avLst/>
              <a:gdLst/>
              <a:ahLst/>
              <a:cxnLst/>
              <a:rect l="l" t="t" r="r" b="b"/>
              <a:pathLst>
                <a:path w="8560383" h="3844390">
                  <a:moveTo>
                    <a:pt x="0" y="0"/>
                  </a:moveTo>
                  <a:lnTo>
                    <a:pt x="8560383" y="0"/>
                  </a:lnTo>
                  <a:lnTo>
                    <a:pt x="8560383" y="3844390"/>
                  </a:lnTo>
                  <a:lnTo>
                    <a:pt x="0" y="3844390"/>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5" name="Freeform 25"/>
            <p:cNvSpPr/>
            <p:nvPr/>
          </p:nvSpPr>
          <p:spPr>
            <a:xfrm rot="486973">
              <a:off x="228507" y="585031"/>
              <a:ext cx="8560383" cy="3844390"/>
            </a:xfrm>
            <a:custGeom>
              <a:avLst/>
              <a:gdLst/>
              <a:ahLst/>
              <a:cxnLst/>
              <a:rect l="l" t="t" r="r" b="b"/>
              <a:pathLst>
                <a:path w="8560383" h="3844390">
                  <a:moveTo>
                    <a:pt x="0" y="0"/>
                  </a:moveTo>
                  <a:lnTo>
                    <a:pt x="8560383" y="0"/>
                  </a:lnTo>
                  <a:lnTo>
                    <a:pt x="8560383" y="3844390"/>
                  </a:lnTo>
                  <a:lnTo>
                    <a:pt x="0" y="3844390"/>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6" name="Freeform 26"/>
            <p:cNvSpPr/>
            <p:nvPr/>
          </p:nvSpPr>
          <p:spPr>
            <a:xfrm rot="486973">
              <a:off x="228507" y="607458"/>
              <a:ext cx="8560383" cy="3844390"/>
            </a:xfrm>
            <a:custGeom>
              <a:avLst/>
              <a:gdLst/>
              <a:ahLst/>
              <a:cxnLst/>
              <a:rect l="l" t="t" r="r" b="b"/>
              <a:pathLst>
                <a:path w="8560383" h="3844390">
                  <a:moveTo>
                    <a:pt x="0" y="0"/>
                  </a:moveTo>
                  <a:lnTo>
                    <a:pt x="8560383" y="0"/>
                  </a:lnTo>
                  <a:lnTo>
                    <a:pt x="8560383" y="3844390"/>
                  </a:lnTo>
                  <a:lnTo>
                    <a:pt x="0" y="3844390"/>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14000836" y="0"/>
            <a:ext cx="2996769" cy="2936833"/>
          </a:xfrm>
          <a:custGeom>
            <a:avLst/>
            <a:gdLst/>
            <a:ahLst/>
            <a:cxnLst/>
            <a:rect l="l" t="t" r="r" b="b"/>
            <a:pathLst>
              <a:path w="2996769" h="2936833">
                <a:moveTo>
                  <a:pt x="0" y="0"/>
                </a:moveTo>
                <a:lnTo>
                  <a:pt x="2996769" y="0"/>
                </a:lnTo>
                <a:lnTo>
                  <a:pt x="2996769" y="2936833"/>
                </a:lnTo>
                <a:lnTo>
                  <a:pt x="0" y="2936833"/>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28" name="Freeform 28"/>
          <p:cNvSpPr/>
          <p:nvPr/>
        </p:nvSpPr>
        <p:spPr>
          <a:xfrm rot="1287820">
            <a:off x="-386440" y="742212"/>
            <a:ext cx="2904819" cy="1452409"/>
          </a:xfrm>
          <a:custGeom>
            <a:avLst/>
            <a:gdLst/>
            <a:ahLst/>
            <a:cxnLst/>
            <a:rect l="l" t="t" r="r" b="b"/>
            <a:pathLst>
              <a:path w="2904819" h="1452409">
                <a:moveTo>
                  <a:pt x="0" y="0"/>
                </a:moveTo>
                <a:lnTo>
                  <a:pt x="2904818" y="0"/>
                </a:lnTo>
                <a:lnTo>
                  <a:pt x="2904818" y="1452409"/>
                </a:lnTo>
                <a:lnTo>
                  <a:pt x="0" y="14524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rot="-1671891">
            <a:off x="2926156" y="1255968"/>
            <a:ext cx="2906906" cy="1759999"/>
          </a:xfrm>
          <a:custGeom>
            <a:avLst/>
            <a:gdLst/>
            <a:ahLst/>
            <a:cxnLst/>
            <a:rect l="l" t="t" r="r" b="b"/>
            <a:pathLst>
              <a:path w="2906906" h="1759999">
                <a:moveTo>
                  <a:pt x="0" y="0"/>
                </a:moveTo>
                <a:lnTo>
                  <a:pt x="2906906" y="0"/>
                </a:lnTo>
                <a:lnTo>
                  <a:pt x="2906906" y="1760000"/>
                </a:lnTo>
                <a:lnTo>
                  <a:pt x="0" y="17600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0" name="Freeform 30"/>
          <p:cNvSpPr/>
          <p:nvPr/>
        </p:nvSpPr>
        <p:spPr>
          <a:xfrm>
            <a:off x="14000836" y="0"/>
            <a:ext cx="2996769" cy="2936833"/>
          </a:xfrm>
          <a:custGeom>
            <a:avLst/>
            <a:gdLst/>
            <a:ahLst/>
            <a:cxnLst/>
            <a:rect l="l" t="t" r="r" b="b"/>
            <a:pathLst>
              <a:path w="2996769" h="2936833">
                <a:moveTo>
                  <a:pt x="0" y="0"/>
                </a:moveTo>
                <a:lnTo>
                  <a:pt x="2996769" y="0"/>
                </a:lnTo>
                <a:lnTo>
                  <a:pt x="2996769" y="2936833"/>
                </a:lnTo>
                <a:lnTo>
                  <a:pt x="0" y="2936833"/>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31" name="Freeform 31"/>
          <p:cNvSpPr/>
          <p:nvPr/>
        </p:nvSpPr>
        <p:spPr>
          <a:xfrm>
            <a:off x="15845358" y="4437710"/>
            <a:ext cx="2304492" cy="2304492"/>
          </a:xfrm>
          <a:custGeom>
            <a:avLst/>
            <a:gdLst/>
            <a:ahLst/>
            <a:cxnLst/>
            <a:rect l="l" t="t" r="r" b="b"/>
            <a:pathLst>
              <a:path w="2304492" h="2304492">
                <a:moveTo>
                  <a:pt x="0" y="0"/>
                </a:moveTo>
                <a:lnTo>
                  <a:pt x="2304493" y="0"/>
                </a:lnTo>
                <a:lnTo>
                  <a:pt x="2304493" y="2304493"/>
                </a:lnTo>
                <a:lnTo>
                  <a:pt x="0" y="2304493"/>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32" name="Freeform 32"/>
          <p:cNvSpPr/>
          <p:nvPr/>
        </p:nvSpPr>
        <p:spPr>
          <a:xfrm rot="-1409555">
            <a:off x="2274251" y="1328640"/>
            <a:ext cx="4638759" cy="1397982"/>
          </a:xfrm>
          <a:custGeom>
            <a:avLst/>
            <a:gdLst/>
            <a:ahLst/>
            <a:cxnLst/>
            <a:rect l="l" t="t" r="r" b="b"/>
            <a:pathLst>
              <a:path w="4638759" h="1397982">
                <a:moveTo>
                  <a:pt x="0" y="0"/>
                </a:moveTo>
                <a:lnTo>
                  <a:pt x="4638760" y="0"/>
                </a:lnTo>
                <a:lnTo>
                  <a:pt x="4638760" y="1397983"/>
                </a:lnTo>
                <a:lnTo>
                  <a:pt x="0" y="1397983"/>
                </a:lnTo>
                <a:lnTo>
                  <a:pt x="0" y="0"/>
                </a:lnTo>
                <a:close/>
              </a:path>
            </a:pathLst>
          </a:custGeom>
          <a:blipFill>
            <a:blip r:embed="rId16"/>
            <a:stretch>
              <a:fillRect l="-3822" t="-20024" r="-4507" b="-32880"/>
            </a:stretch>
          </a:blipFill>
        </p:spPr>
      </p:sp>
      <p:sp>
        <p:nvSpPr>
          <p:cNvPr id="33" name="Freeform 33"/>
          <p:cNvSpPr/>
          <p:nvPr/>
        </p:nvSpPr>
        <p:spPr>
          <a:xfrm rot="-322583">
            <a:off x="13610251" y="299952"/>
            <a:ext cx="3135652" cy="2704500"/>
          </a:xfrm>
          <a:custGeom>
            <a:avLst/>
            <a:gdLst/>
            <a:ahLst/>
            <a:cxnLst/>
            <a:rect l="l" t="t" r="r" b="b"/>
            <a:pathLst>
              <a:path w="3135652" h="2704500">
                <a:moveTo>
                  <a:pt x="0" y="0"/>
                </a:moveTo>
                <a:lnTo>
                  <a:pt x="3135652" y="0"/>
                </a:lnTo>
                <a:lnTo>
                  <a:pt x="3135652" y="2704500"/>
                </a:lnTo>
                <a:lnTo>
                  <a:pt x="0" y="2704500"/>
                </a:lnTo>
                <a:lnTo>
                  <a:pt x="0" y="0"/>
                </a:lnTo>
                <a:close/>
              </a:path>
            </a:pathLst>
          </a:custGeom>
          <a:blipFill>
            <a:blip r:embed="rId17" cstate="print">
              <a:extLst>
                <a:ext uri="{96DAC541-7B7A-43D3-8B79-37D633B846F1}">
                  <asvg:svgBlip xmlns:asvg="http://schemas.microsoft.com/office/drawing/2016/SVG/main" r:embed="rId18"/>
                </a:ext>
              </a:extLst>
            </a:blip>
            <a:stretch>
              <a:fillRect/>
            </a:stretch>
          </a:blipFill>
        </p:spPr>
      </p:sp>
      <p:sp>
        <p:nvSpPr>
          <p:cNvPr id="34" name="Freeform 34"/>
          <p:cNvSpPr/>
          <p:nvPr/>
        </p:nvSpPr>
        <p:spPr>
          <a:xfrm>
            <a:off x="-133324" y="5589957"/>
            <a:ext cx="4512934" cy="5042384"/>
          </a:xfrm>
          <a:custGeom>
            <a:avLst/>
            <a:gdLst/>
            <a:ahLst/>
            <a:cxnLst/>
            <a:rect l="l" t="t" r="r" b="b"/>
            <a:pathLst>
              <a:path w="4512934" h="5042384">
                <a:moveTo>
                  <a:pt x="0" y="0"/>
                </a:moveTo>
                <a:lnTo>
                  <a:pt x="4512933" y="0"/>
                </a:lnTo>
                <a:lnTo>
                  <a:pt x="4512933" y="5042383"/>
                </a:lnTo>
                <a:lnTo>
                  <a:pt x="0" y="5042383"/>
                </a:lnTo>
                <a:lnTo>
                  <a:pt x="0" y="0"/>
                </a:lnTo>
                <a:close/>
              </a:path>
            </a:pathLst>
          </a:custGeom>
          <a:blipFill>
            <a:blip r:embed="rId19"/>
            <a:stretch>
              <a:fillRect/>
            </a:stretch>
          </a:blipFill>
        </p:spPr>
      </p:sp>
      <p:sp>
        <p:nvSpPr>
          <p:cNvPr id="35" name="Freeform 35"/>
          <p:cNvSpPr/>
          <p:nvPr/>
        </p:nvSpPr>
        <p:spPr>
          <a:xfrm>
            <a:off x="15609317" y="4141093"/>
            <a:ext cx="2540534" cy="2534183"/>
          </a:xfrm>
          <a:custGeom>
            <a:avLst/>
            <a:gdLst/>
            <a:ahLst/>
            <a:cxnLst/>
            <a:rect l="l" t="t" r="r" b="b"/>
            <a:pathLst>
              <a:path w="2540534" h="2534183">
                <a:moveTo>
                  <a:pt x="0" y="0"/>
                </a:moveTo>
                <a:lnTo>
                  <a:pt x="2540534" y="0"/>
                </a:lnTo>
                <a:lnTo>
                  <a:pt x="2540534" y="2534182"/>
                </a:lnTo>
                <a:lnTo>
                  <a:pt x="0" y="2534182"/>
                </a:lnTo>
                <a:lnTo>
                  <a:pt x="0" y="0"/>
                </a:lnTo>
                <a:close/>
              </a:path>
            </a:pathLst>
          </a:custGeom>
          <a:blipFill>
            <a:blip r:embed="rId20" cstate="print">
              <a:extLst>
                <a:ext uri="{96DAC541-7B7A-43D3-8B79-37D633B846F1}">
                  <asvg:svgBlip xmlns:asvg="http://schemas.microsoft.com/office/drawing/2016/SVG/main" r:embed="rId21"/>
                </a:ext>
              </a:extLst>
            </a:blip>
            <a:stretch>
              <a:fillRect/>
            </a:stretch>
          </a:blipFill>
        </p:spPr>
      </p:sp>
      <p:sp>
        <p:nvSpPr>
          <p:cNvPr id="36" name="TextBox 36"/>
          <p:cNvSpPr txBox="1"/>
          <p:nvPr/>
        </p:nvSpPr>
        <p:spPr>
          <a:xfrm rot="-298780">
            <a:off x="4619420" y="2478938"/>
            <a:ext cx="8615269" cy="1200265"/>
          </a:xfrm>
          <a:prstGeom prst="rect">
            <a:avLst/>
          </a:prstGeom>
        </p:spPr>
        <p:txBody>
          <a:bodyPr lIns="0" tIns="0" rIns="0" bIns="0" rtlCol="0" anchor="t">
            <a:spAutoFit/>
          </a:bodyPr>
          <a:lstStyle/>
          <a:p>
            <a:pPr marL="0" lvl="0" indent="0" algn="ctr">
              <a:lnSpc>
                <a:spcPts val="9119"/>
              </a:lnSpc>
              <a:spcBef>
                <a:spcPct val="0"/>
              </a:spcBef>
            </a:pPr>
            <a:r>
              <a:rPr lang="en-US" sz="9600" b="1" dirty="0">
                <a:solidFill>
                  <a:srgbClr val="000000"/>
                </a:solidFill>
                <a:latin typeface="Calibri" panose="020F0502020204030204" pitchFamily="34" charset="0"/>
              </a:rPr>
              <a:t>MARKETING</a:t>
            </a:r>
          </a:p>
        </p:txBody>
      </p:sp>
      <p:sp>
        <p:nvSpPr>
          <p:cNvPr id="37" name="TextBox 37"/>
          <p:cNvSpPr txBox="1"/>
          <p:nvPr/>
        </p:nvSpPr>
        <p:spPr>
          <a:xfrm rot="-485221">
            <a:off x="8296815" y="6959164"/>
            <a:ext cx="8662141" cy="957250"/>
          </a:xfrm>
          <a:prstGeom prst="rect">
            <a:avLst/>
          </a:prstGeom>
        </p:spPr>
        <p:txBody>
          <a:bodyPr lIns="0" tIns="0" rIns="0" bIns="0" rtlCol="0" anchor="t">
            <a:spAutoFit/>
          </a:bodyPr>
          <a:lstStyle/>
          <a:p>
            <a:pPr marL="0" lvl="0" indent="0" algn="ctr">
              <a:lnSpc>
                <a:spcPts val="7679"/>
              </a:lnSpc>
              <a:spcBef>
                <a:spcPct val="0"/>
              </a:spcBef>
            </a:pPr>
            <a:r>
              <a:rPr lang="en-US" sz="6399" b="1" u="none" dirty="0">
                <a:solidFill>
                  <a:srgbClr val="000000"/>
                </a:solidFill>
                <a:latin typeface="Calibri" panose="020F0502020204030204" pitchFamily="34" charset="0"/>
              </a:rPr>
              <a:t>BISCONNI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2585457" y="0"/>
            <a:ext cx="20873457" cy="10460065"/>
            <a:chOff x="0" y="0"/>
            <a:chExt cx="27831276" cy="13946753"/>
          </a:xfrm>
        </p:grpSpPr>
        <p:sp>
          <p:nvSpPr>
            <p:cNvPr id="3" name="Freeform 3"/>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grpSp>
      <p:grpSp>
        <p:nvGrpSpPr>
          <p:cNvPr id="5" name="Group 7"/>
          <p:cNvGrpSpPr/>
          <p:nvPr/>
        </p:nvGrpSpPr>
        <p:grpSpPr>
          <a:xfrm>
            <a:off x="1181100" y="761615"/>
            <a:ext cx="10313076" cy="2210571"/>
            <a:chOff x="0" y="0"/>
            <a:chExt cx="6547985" cy="1403537"/>
          </a:xfrm>
        </p:grpSpPr>
        <p:sp>
          <p:nvSpPr>
            <p:cNvPr id="8" name="Freeform 8"/>
            <p:cNvSpPr/>
            <p:nvPr/>
          </p:nvSpPr>
          <p:spPr>
            <a:xfrm>
              <a:off x="0" y="0"/>
              <a:ext cx="6547985" cy="1403537"/>
            </a:xfrm>
            <a:custGeom>
              <a:avLst/>
              <a:gdLst/>
              <a:ahLst/>
              <a:cxnLst/>
              <a:rect l="l" t="t" r="r" b="b"/>
              <a:pathLst>
                <a:path w="6547985" h="1403537">
                  <a:moveTo>
                    <a:pt x="20269" y="0"/>
                  </a:moveTo>
                  <a:lnTo>
                    <a:pt x="6527716" y="0"/>
                  </a:lnTo>
                  <a:cubicBezTo>
                    <a:pt x="6533092" y="0"/>
                    <a:pt x="6538247" y="2135"/>
                    <a:pt x="6542048" y="5937"/>
                  </a:cubicBezTo>
                  <a:cubicBezTo>
                    <a:pt x="6545849" y="9738"/>
                    <a:pt x="6547985" y="14893"/>
                    <a:pt x="6547985" y="20269"/>
                  </a:cubicBezTo>
                  <a:lnTo>
                    <a:pt x="6547985" y="1383268"/>
                  </a:lnTo>
                  <a:cubicBezTo>
                    <a:pt x="6547985" y="1394462"/>
                    <a:pt x="6538910" y="1403537"/>
                    <a:pt x="6527716" y="1403537"/>
                  </a:cubicBezTo>
                  <a:lnTo>
                    <a:pt x="20269" y="1403537"/>
                  </a:lnTo>
                  <a:cubicBezTo>
                    <a:pt x="14893" y="1403537"/>
                    <a:pt x="9738" y="1401402"/>
                    <a:pt x="5937" y="1397600"/>
                  </a:cubicBezTo>
                  <a:cubicBezTo>
                    <a:pt x="2135" y="1393799"/>
                    <a:pt x="0" y="1388644"/>
                    <a:pt x="0" y="1383268"/>
                  </a:cubicBezTo>
                  <a:lnTo>
                    <a:pt x="0" y="20269"/>
                  </a:lnTo>
                  <a:cubicBezTo>
                    <a:pt x="0" y="14893"/>
                    <a:pt x="2135" y="9738"/>
                    <a:pt x="5937" y="5937"/>
                  </a:cubicBezTo>
                  <a:cubicBezTo>
                    <a:pt x="9738" y="2135"/>
                    <a:pt x="14893" y="0"/>
                    <a:pt x="20269" y="0"/>
                  </a:cubicBezTo>
                  <a:close/>
                </a:path>
              </a:pathLst>
            </a:custGeom>
            <a:solidFill>
              <a:srgbClr val="FF5106"/>
            </a:solidFill>
            <a:ln w="28575" cap="rnd">
              <a:solidFill>
                <a:srgbClr val="0F0326"/>
              </a:solidFill>
              <a:prstDash val="solid"/>
              <a:round/>
            </a:ln>
          </p:spPr>
        </p:sp>
        <p:sp>
          <p:nvSpPr>
            <p:cNvPr id="9" name="TextBox 9"/>
            <p:cNvSpPr txBox="1"/>
            <p:nvPr/>
          </p:nvSpPr>
          <p:spPr>
            <a:xfrm>
              <a:off x="0" y="-47625"/>
              <a:ext cx="6547985" cy="1451162"/>
            </a:xfrm>
            <a:prstGeom prst="rect">
              <a:avLst/>
            </a:prstGeom>
          </p:spPr>
          <p:txBody>
            <a:bodyPr lIns="50800" tIns="50800" rIns="50800" bIns="50800" rtlCol="0" anchor="ctr"/>
            <a:lstStyle/>
            <a:p>
              <a:pPr algn="ctr">
                <a:lnSpc>
                  <a:spcPts val="3359"/>
                </a:lnSpc>
              </a:pPr>
              <a:endParaRPr/>
            </a:p>
          </p:txBody>
        </p:sp>
      </p:grpSp>
      <p:grpSp>
        <p:nvGrpSpPr>
          <p:cNvPr id="6" name="Group 10"/>
          <p:cNvGrpSpPr/>
          <p:nvPr/>
        </p:nvGrpSpPr>
        <p:grpSpPr>
          <a:xfrm>
            <a:off x="1066800" y="571500"/>
            <a:ext cx="10313076" cy="2210571"/>
            <a:chOff x="0" y="0"/>
            <a:chExt cx="6547985" cy="1403537"/>
          </a:xfrm>
        </p:grpSpPr>
        <p:sp>
          <p:nvSpPr>
            <p:cNvPr id="11" name="Freeform 11"/>
            <p:cNvSpPr/>
            <p:nvPr/>
          </p:nvSpPr>
          <p:spPr>
            <a:xfrm>
              <a:off x="0" y="0"/>
              <a:ext cx="6547985" cy="1403537"/>
            </a:xfrm>
            <a:custGeom>
              <a:avLst/>
              <a:gdLst/>
              <a:ahLst/>
              <a:cxnLst/>
              <a:rect l="l" t="t" r="r" b="b"/>
              <a:pathLst>
                <a:path w="6547985" h="1403537">
                  <a:moveTo>
                    <a:pt x="20269" y="0"/>
                  </a:moveTo>
                  <a:lnTo>
                    <a:pt x="6527716" y="0"/>
                  </a:lnTo>
                  <a:cubicBezTo>
                    <a:pt x="6533092" y="0"/>
                    <a:pt x="6538247" y="2135"/>
                    <a:pt x="6542048" y="5937"/>
                  </a:cubicBezTo>
                  <a:cubicBezTo>
                    <a:pt x="6545849" y="9738"/>
                    <a:pt x="6547985" y="14893"/>
                    <a:pt x="6547985" y="20269"/>
                  </a:cubicBezTo>
                  <a:lnTo>
                    <a:pt x="6547985" y="1383268"/>
                  </a:lnTo>
                  <a:cubicBezTo>
                    <a:pt x="6547985" y="1394462"/>
                    <a:pt x="6538910" y="1403537"/>
                    <a:pt x="6527716" y="1403537"/>
                  </a:cubicBezTo>
                  <a:lnTo>
                    <a:pt x="20269" y="1403537"/>
                  </a:lnTo>
                  <a:cubicBezTo>
                    <a:pt x="14893" y="1403537"/>
                    <a:pt x="9738" y="1401402"/>
                    <a:pt x="5937" y="1397600"/>
                  </a:cubicBezTo>
                  <a:cubicBezTo>
                    <a:pt x="2135" y="1393799"/>
                    <a:pt x="0" y="1388644"/>
                    <a:pt x="0" y="1383268"/>
                  </a:cubicBezTo>
                  <a:lnTo>
                    <a:pt x="0" y="20269"/>
                  </a:lnTo>
                  <a:cubicBezTo>
                    <a:pt x="0" y="14893"/>
                    <a:pt x="2135" y="9738"/>
                    <a:pt x="5937" y="5937"/>
                  </a:cubicBezTo>
                  <a:cubicBezTo>
                    <a:pt x="9738" y="2135"/>
                    <a:pt x="14893" y="0"/>
                    <a:pt x="20269" y="0"/>
                  </a:cubicBezTo>
                  <a:close/>
                </a:path>
              </a:pathLst>
            </a:custGeom>
            <a:solidFill>
              <a:srgbClr val="FFB600"/>
            </a:solidFill>
            <a:ln w="28575" cap="rnd">
              <a:solidFill>
                <a:srgbClr val="0F0326"/>
              </a:solidFill>
              <a:prstDash val="solid"/>
              <a:round/>
            </a:ln>
          </p:spPr>
        </p:sp>
        <p:sp>
          <p:nvSpPr>
            <p:cNvPr id="12" name="TextBox 12"/>
            <p:cNvSpPr txBox="1"/>
            <p:nvPr/>
          </p:nvSpPr>
          <p:spPr>
            <a:xfrm>
              <a:off x="0" y="-47625"/>
              <a:ext cx="6547985" cy="1451162"/>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1262" y="845788"/>
            <a:ext cx="12649200" cy="1661993"/>
          </a:xfrm>
          <a:prstGeom prst="rect">
            <a:avLst/>
          </a:prstGeom>
        </p:spPr>
        <p:txBody>
          <a:bodyPr wrap="square" lIns="0" tIns="0" rIns="0" bIns="0" rtlCol="0" anchor="t">
            <a:spAutoFit/>
          </a:bodyPr>
          <a:lstStyle/>
          <a:p>
            <a:pPr algn="ctr"/>
            <a:r>
              <a:rPr lang="en-US" sz="5400" b="1" dirty="0">
                <a:solidFill>
                  <a:srgbClr val="000000"/>
                </a:solidFill>
                <a:latin typeface="Calibri" panose="020F0502020204030204" pitchFamily="34" charset="0"/>
              </a:rPr>
              <a:t>Micro And Macro </a:t>
            </a:r>
          </a:p>
          <a:p>
            <a:pPr algn="ctr"/>
            <a:r>
              <a:rPr lang="en-US" sz="5400" b="1" dirty="0">
                <a:solidFill>
                  <a:srgbClr val="000000"/>
                </a:solidFill>
                <a:latin typeface="Calibri" panose="020F0502020204030204" pitchFamily="34" charset="0"/>
              </a:rPr>
              <a:t>Marketing Environment</a:t>
            </a:r>
          </a:p>
        </p:txBody>
      </p:sp>
      <p:sp>
        <p:nvSpPr>
          <p:cNvPr id="14" name="TextBox 14"/>
          <p:cNvSpPr txBox="1"/>
          <p:nvPr/>
        </p:nvSpPr>
        <p:spPr>
          <a:xfrm>
            <a:off x="1295400" y="3543300"/>
            <a:ext cx="9220199" cy="4062651"/>
          </a:xfrm>
          <a:prstGeom prst="rect">
            <a:avLst/>
          </a:prstGeom>
        </p:spPr>
        <p:txBody>
          <a:bodyPr wrap="square" lIns="0" tIns="0" rIns="0" bIns="0" rtlCol="0" anchor="t">
            <a:spAutoFit/>
          </a:bodyPr>
          <a:lstStyle/>
          <a:p>
            <a:pPr marL="571500" lvl="0" indent="-571500" algn="l">
              <a:spcBef>
                <a:spcPct val="0"/>
              </a:spcBef>
              <a:buFont typeface="Arial" panose="020B0604020202020204" pitchFamily="34" charset="0"/>
              <a:buChar char="•"/>
            </a:pPr>
            <a:r>
              <a:rPr lang="en-US" sz="4400" u="none" dirty="0">
                <a:solidFill>
                  <a:srgbClr val="000000"/>
                </a:solidFill>
                <a:latin typeface="Calibri" panose="020F0502020204030204" pitchFamily="34" charset="0"/>
              </a:rPr>
              <a:t>Internal Environmental Factors</a:t>
            </a:r>
          </a:p>
          <a:p>
            <a:pPr marL="571500" lvl="0" indent="-571500" algn="l">
              <a:spcBef>
                <a:spcPct val="0"/>
              </a:spcBef>
              <a:buFont typeface="Arial" panose="020B0604020202020204" pitchFamily="34" charset="0"/>
              <a:buChar char="•"/>
            </a:pPr>
            <a:r>
              <a:rPr lang="en-US" sz="4400" dirty="0">
                <a:solidFill>
                  <a:srgbClr val="000000"/>
                </a:solidFill>
                <a:latin typeface="Calibri" panose="020F0502020204030204" pitchFamily="34" charset="0"/>
              </a:rPr>
              <a:t>External Environmental Factors</a:t>
            </a:r>
          </a:p>
          <a:p>
            <a:pPr marL="571500" lvl="0" indent="-571500" algn="l">
              <a:spcBef>
                <a:spcPct val="0"/>
              </a:spcBef>
              <a:buFont typeface="Arial" panose="020B0604020202020204" pitchFamily="34" charset="0"/>
              <a:buChar char="•"/>
            </a:pPr>
            <a:r>
              <a:rPr lang="en-US" sz="4400" u="none" dirty="0">
                <a:solidFill>
                  <a:srgbClr val="000000"/>
                </a:solidFill>
                <a:latin typeface="Calibri" panose="020F0502020204030204" pitchFamily="34" charset="0"/>
              </a:rPr>
              <a:t>Natural Environment</a:t>
            </a:r>
          </a:p>
          <a:p>
            <a:pPr marL="571500" lvl="0" indent="-571500" algn="l">
              <a:spcBef>
                <a:spcPct val="0"/>
              </a:spcBef>
              <a:buFont typeface="Arial" panose="020B0604020202020204" pitchFamily="34" charset="0"/>
              <a:buChar char="•"/>
            </a:pPr>
            <a:r>
              <a:rPr lang="en-US" sz="4400" u="none" dirty="0">
                <a:solidFill>
                  <a:srgbClr val="000000"/>
                </a:solidFill>
                <a:latin typeface="Calibri" panose="020F0502020204030204" pitchFamily="34" charset="0"/>
              </a:rPr>
              <a:t>Technological Environment</a:t>
            </a:r>
          </a:p>
          <a:p>
            <a:pPr marL="571500" lvl="0" indent="-571500" algn="l">
              <a:spcBef>
                <a:spcPct val="0"/>
              </a:spcBef>
              <a:buFont typeface="Arial" panose="020B0604020202020204" pitchFamily="34" charset="0"/>
              <a:buChar char="•"/>
            </a:pPr>
            <a:r>
              <a:rPr lang="en-US" sz="4400" u="none" dirty="0">
                <a:solidFill>
                  <a:srgbClr val="000000"/>
                </a:solidFill>
                <a:latin typeface="Calibri" panose="020F0502020204030204" pitchFamily="34" charset="0"/>
              </a:rPr>
              <a:t>Political Environment</a:t>
            </a:r>
          </a:p>
          <a:p>
            <a:pPr marL="571500" lvl="0" indent="-571500" algn="l">
              <a:spcBef>
                <a:spcPct val="0"/>
              </a:spcBef>
              <a:buFont typeface="Arial" panose="020B0604020202020204" pitchFamily="34" charset="0"/>
              <a:buChar char="•"/>
            </a:pPr>
            <a:r>
              <a:rPr lang="en-US" sz="4400" dirty="0">
                <a:solidFill>
                  <a:srgbClr val="000000"/>
                </a:solidFill>
                <a:latin typeface="Calibri" panose="020F0502020204030204" pitchFamily="34" charset="0"/>
              </a:rPr>
              <a:t>Cultural Environment</a:t>
            </a:r>
            <a:endParaRPr lang="en-US" sz="4400" u="none" dirty="0">
              <a:solidFill>
                <a:srgbClr val="000000"/>
              </a:solidFill>
              <a:latin typeface="Calibri" panose="020F0502020204030204" pitchFamily="34" charset="0"/>
            </a:endParaRPr>
          </a:p>
        </p:txBody>
      </p:sp>
      <p:sp>
        <p:nvSpPr>
          <p:cNvPr id="17" name="Freeform 17"/>
          <p:cNvSpPr/>
          <p:nvPr/>
        </p:nvSpPr>
        <p:spPr>
          <a:xfrm>
            <a:off x="6287624" y="7682814"/>
            <a:ext cx="6891396" cy="6891396"/>
          </a:xfrm>
          <a:custGeom>
            <a:avLst/>
            <a:gdLst/>
            <a:ahLst/>
            <a:cxnLst/>
            <a:rect l="l" t="t" r="r" b="b"/>
            <a:pathLst>
              <a:path w="6891396" h="6891396">
                <a:moveTo>
                  <a:pt x="0" y="0"/>
                </a:moveTo>
                <a:lnTo>
                  <a:pt x="6891395" y="0"/>
                </a:lnTo>
                <a:lnTo>
                  <a:pt x="6891395" y="6891395"/>
                </a:lnTo>
                <a:lnTo>
                  <a:pt x="0" y="689139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pic>
        <p:nvPicPr>
          <p:cNvPr id="1026" name="Picture 2" descr="Bisconni"/>
          <p:cNvPicPr>
            <a:picLocks noChangeAspect="1" noChangeArrowheads="1"/>
          </p:cNvPicPr>
          <p:nvPr/>
        </p:nvPicPr>
        <p:blipFill>
          <a:blip r:embed="rId6"/>
          <a:srcRect/>
          <a:stretch>
            <a:fillRect/>
          </a:stretch>
        </p:blipFill>
        <p:spPr bwMode="auto">
          <a:xfrm>
            <a:off x="11963400" y="1257300"/>
            <a:ext cx="5562600" cy="73914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2585457" y="0"/>
            <a:ext cx="20873457" cy="10460065"/>
            <a:chOff x="0" y="0"/>
            <a:chExt cx="27831276" cy="13946753"/>
          </a:xfrm>
        </p:grpSpPr>
        <p:sp>
          <p:nvSpPr>
            <p:cNvPr id="3" name="Freeform 3"/>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grpSp>
      <p:grpSp>
        <p:nvGrpSpPr>
          <p:cNvPr id="5" name="Group 7"/>
          <p:cNvGrpSpPr/>
          <p:nvPr/>
        </p:nvGrpSpPr>
        <p:grpSpPr>
          <a:xfrm>
            <a:off x="1088571" y="1302999"/>
            <a:ext cx="10313076" cy="2210571"/>
            <a:chOff x="0" y="0"/>
            <a:chExt cx="6547985" cy="1403537"/>
          </a:xfrm>
        </p:grpSpPr>
        <p:sp>
          <p:nvSpPr>
            <p:cNvPr id="8" name="Freeform 8"/>
            <p:cNvSpPr/>
            <p:nvPr/>
          </p:nvSpPr>
          <p:spPr>
            <a:xfrm>
              <a:off x="0" y="0"/>
              <a:ext cx="6547985" cy="1403537"/>
            </a:xfrm>
            <a:custGeom>
              <a:avLst/>
              <a:gdLst/>
              <a:ahLst/>
              <a:cxnLst/>
              <a:rect l="l" t="t" r="r" b="b"/>
              <a:pathLst>
                <a:path w="6547985" h="1403537">
                  <a:moveTo>
                    <a:pt x="20269" y="0"/>
                  </a:moveTo>
                  <a:lnTo>
                    <a:pt x="6527716" y="0"/>
                  </a:lnTo>
                  <a:cubicBezTo>
                    <a:pt x="6533092" y="0"/>
                    <a:pt x="6538247" y="2135"/>
                    <a:pt x="6542048" y="5937"/>
                  </a:cubicBezTo>
                  <a:cubicBezTo>
                    <a:pt x="6545849" y="9738"/>
                    <a:pt x="6547985" y="14893"/>
                    <a:pt x="6547985" y="20269"/>
                  </a:cubicBezTo>
                  <a:lnTo>
                    <a:pt x="6547985" y="1383268"/>
                  </a:lnTo>
                  <a:cubicBezTo>
                    <a:pt x="6547985" y="1394462"/>
                    <a:pt x="6538910" y="1403537"/>
                    <a:pt x="6527716" y="1403537"/>
                  </a:cubicBezTo>
                  <a:lnTo>
                    <a:pt x="20269" y="1403537"/>
                  </a:lnTo>
                  <a:cubicBezTo>
                    <a:pt x="14893" y="1403537"/>
                    <a:pt x="9738" y="1401402"/>
                    <a:pt x="5937" y="1397600"/>
                  </a:cubicBezTo>
                  <a:cubicBezTo>
                    <a:pt x="2135" y="1393799"/>
                    <a:pt x="0" y="1388644"/>
                    <a:pt x="0" y="1383268"/>
                  </a:cubicBezTo>
                  <a:lnTo>
                    <a:pt x="0" y="20269"/>
                  </a:lnTo>
                  <a:cubicBezTo>
                    <a:pt x="0" y="14893"/>
                    <a:pt x="2135" y="9738"/>
                    <a:pt x="5937" y="5937"/>
                  </a:cubicBezTo>
                  <a:cubicBezTo>
                    <a:pt x="9738" y="2135"/>
                    <a:pt x="14893" y="0"/>
                    <a:pt x="20269" y="0"/>
                  </a:cubicBezTo>
                  <a:close/>
                </a:path>
              </a:pathLst>
            </a:custGeom>
            <a:solidFill>
              <a:srgbClr val="FF5106"/>
            </a:solidFill>
            <a:ln w="28575" cap="rnd">
              <a:solidFill>
                <a:srgbClr val="0F0326"/>
              </a:solidFill>
              <a:prstDash val="solid"/>
              <a:round/>
            </a:ln>
          </p:spPr>
        </p:sp>
        <p:sp>
          <p:nvSpPr>
            <p:cNvPr id="9" name="TextBox 9"/>
            <p:cNvSpPr txBox="1"/>
            <p:nvPr/>
          </p:nvSpPr>
          <p:spPr>
            <a:xfrm>
              <a:off x="0" y="-47625"/>
              <a:ext cx="6547985" cy="1451162"/>
            </a:xfrm>
            <a:prstGeom prst="rect">
              <a:avLst/>
            </a:prstGeom>
          </p:spPr>
          <p:txBody>
            <a:bodyPr lIns="50800" tIns="50800" rIns="50800" bIns="50800" rtlCol="0" anchor="ctr"/>
            <a:lstStyle/>
            <a:p>
              <a:pPr algn="ctr">
                <a:lnSpc>
                  <a:spcPts val="3359"/>
                </a:lnSpc>
              </a:pPr>
              <a:endParaRPr/>
            </a:p>
          </p:txBody>
        </p:sp>
      </p:grpSp>
      <p:grpSp>
        <p:nvGrpSpPr>
          <p:cNvPr id="6" name="Group 10"/>
          <p:cNvGrpSpPr/>
          <p:nvPr/>
        </p:nvGrpSpPr>
        <p:grpSpPr>
          <a:xfrm>
            <a:off x="868500" y="1841440"/>
            <a:ext cx="10313076" cy="6053196"/>
            <a:chOff x="0" y="0"/>
            <a:chExt cx="6547985" cy="1403537"/>
          </a:xfrm>
        </p:grpSpPr>
        <p:sp>
          <p:nvSpPr>
            <p:cNvPr id="11" name="Freeform 11"/>
            <p:cNvSpPr/>
            <p:nvPr/>
          </p:nvSpPr>
          <p:spPr>
            <a:xfrm>
              <a:off x="0" y="0"/>
              <a:ext cx="6547985" cy="1403537"/>
            </a:xfrm>
            <a:custGeom>
              <a:avLst/>
              <a:gdLst/>
              <a:ahLst/>
              <a:cxnLst/>
              <a:rect l="l" t="t" r="r" b="b"/>
              <a:pathLst>
                <a:path w="6547985" h="1403537">
                  <a:moveTo>
                    <a:pt x="20269" y="0"/>
                  </a:moveTo>
                  <a:lnTo>
                    <a:pt x="6527716" y="0"/>
                  </a:lnTo>
                  <a:cubicBezTo>
                    <a:pt x="6533092" y="0"/>
                    <a:pt x="6538247" y="2135"/>
                    <a:pt x="6542048" y="5937"/>
                  </a:cubicBezTo>
                  <a:cubicBezTo>
                    <a:pt x="6545849" y="9738"/>
                    <a:pt x="6547985" y="14893"/>
                    <a:pt x="6547985" y="20269"/>
                  </a:cubicBezTo>
                  <a:lnTo>
                    <a:pt x="6547985" y="1383268"/>
                  </a:lnTo>
                  <a:cubicBezTo>
                    <a:pt x="6547985" y="1394462"/>
                    <a:pt x="6538910" y="1403537"/>
                    <a:pt x="6527716" y="1403537"/>
                  </a:cubicBezTo>
                  <a:lnTo>
                    <a:pt x="20269" y="1403537"/>
                  </a:lnTo>
                  <a:cubicBezTo>
                    <a:pt x="14893" y="1403537"/>
                    <a:pt x="9738" y="1401402"/>
                    <a:pt x="5937" y="1397600"/>
                  </a:cubicBezTo>
                  <a:cubicBezTo>
                    <a:pt x="2135" y="1393799"/>
                    <a:pt x="0" y="1388644"/>
                    <a:pt x="0" y="1383268"/>
                  </a:cubicBezTo>
                  <a:lnTo>
                    <a:pt x="0" y="20269"/>
                  </a:lnTo>
                  <a:cubicBezTo>
                    <a:pt x="0" y="14893"/>
                    <a:pt x="2135" y="9738"/>
                    <a:pt x="5937" y="5937"/>
                  </a:cubicBezTo>
                  <a:cubicBezTo>
                    <a:pt x="9738" y="2135"/>
                    <a:pt x="14893" y="0"/>
                    <a:pt x="20269" y="0"/>
                  </a:cubicBezTo>
                  <a:close/>
                </a:path>
              </a:pathLst>
            </a:custGeom>
            <a:solidFill>
              <a:srgbClr val="FFB600"/>
            </a:solidFill>
            <a:ln w="28575" cap="rnd">
              <a:solidFill>
                <a:srgbClr val="0F0326"/>
              </a:solidFill>
              <a:prstDash val="solid"/>
              <a:round/>
            </a:ln>
          </p:spPr>
        </p:sp>
        <p:sp>
          <p:nvSpPr>
            <p:cNvPr id="12" name="TextBox 12"/>
            <p:cNvSpPr txBox="1"/>
            <p:nvPr/>
          </p:nvSpPr>
          <p:spPr>
            <a:xfrm>
              <a:off x="0" y="-47625"/>
              <a:ext cx="6547985" cy="1451162"/>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295400" y="3543300"/>
            <a:ext cx="9220199" cy="677108"/>
          </a:xfrm>
          <a:prstGeom prst="rect">
            <a:avLst/>
          </a:prstGeom>
        </p:spPr>
        <p:txBody>
          <a:bodyPr wrap="square" lIns="0" tIns="0" rIns="0" bIns="0" rtlCol="0" anchor="t">
            <a:spAutoFit/>
          </a:bodyPr>
          <a:lstStyle/>
          <a:p>
            <a:pPr marL="0" lvl="0" indent="0" algn="l">
              <a:spcBef>
                <a:spcPct val="0"/>
              </a:spcBef>
              <a:buFont typeface="Arial" pitchFamily="34" charset="0"/>
              <a:buChar char="•"/>
            </a:pPr>
            <a:endParaRPr lang="en-US" sz="4400" u="none" dirty="0">
              <a:solidFill>
                <a:srgbClr val="000000"/>
              </a:solidFill>
              <a:latin typeface="Calibri" panose="020F0502020204030204" pitchFamily="34" charset="0"/>
            </a:endParaRPr>
          </a:p>
        </p:txBody>
      </p:sp>
      <p:sp>
        <p:nvSpPr>
          <p:cNvPr id="17" name="Freeform 17"/>
          <p:cNvSpPr/>
          <p:nvPr/>
        </p:nvSpPr>
        <p:spPr>
          <a:xfrm>
            <a:off x="6287624" y="7682814"/>
            <a:ext cx="6891396" cy="6891396"/>
          </a:xfrm>
          <a:custGeom>
            <a:avLst/>
            <a:gdLst/>
            <a:ahLst/>
            <a:cxnLst/>
            <a:rect l="l" t="t" r="r" b="b"/>
            <a:pathLst>
              <a:path w="6891396" h="6891396">
                <a:moveTo>
                  <a:pt x="0" y="0"/>
                </a:moveTo>
                <a:lnTo>
                  <a:pt x="6891395" y="0"/>
                </a:lnTo>
                <a:lnTo>
                  <a:pt x="6891395" y="6891395"/>
                </a:lnTo>
                <a:lnTo>
                  <a:pt x="0" y="689139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pic>
        <p:nvPicPr>
          <p:cNvPr id="1026" name="Picture 2" descr="Bisconni"/>
          <p:cNvPicPr>
            <a:picLocks noChangeAspect="1" noChangeArrowheads="1"/>
          </p:cNvPicPr>
          <p:nvPr/>
        </p:nvPicPr>
        <p:blipFill>
          <a:blip r:embed="rId6"/>
          <a:srcRect/>
          <a:stretch>
            <a:fillRect/>
          </a:stretch>
        </p:blipFill>
        <p:spPr bwMode="auto">
          <a:xfrm>
            <a:off x="11963400" y="1257300"/>
            <a:ext cx="5562600" cy="6637336"/>
          </a:xfrm>
          <a:prstGeom prst="rect">
            <a:avLst/>
          </a:prstGeom>
          <a:noFill/>
        </p:spPr>
      </p:pic>
      <p:sp>
        <p:nvSpPr>
          <p:cNvPr id="15" name="TextBox 14">
            <a:extLst>
              <a:ext uri="{FF2B5EF4-FFF2-40B4-BE49-F238E27FC236}">
                <a16:creationId xmlns:a16="http://schemas.microsoft.com/office/drawing/2014/main" id="{96129F46-C86E-DA3A-C0D7-974D0F1A4C48}"/>
              </a:ext>
            </a:extLst>
          </p:cNvPr>
          <p:cNvSpPr txBox="1"/>
          <p:nvPr/>
        </p:nvSpPr>
        <p:spPr>
          <a:xfrm>
            <a:off x="1613238" y="3415817"/>
            <a:ext cx="8763000" cy="2585323"/>
          </a:xfrm>
          <a:prstGeom prst="rect">
            <a:avLst/>
          </a:prstGeom>
          <a:noFill/>
        </p:spPr>
        <p:txBody>
          <a:bodyPr wrap="square">
            <a:spAutoFit/>
          </a:bodyPr>
          <a:lstStyle/>
          <a:p>
            <a:r>
              <a:rPr lang="en-US" sz="5400" dirty="0">
                <a:solidFill>
                  <a:schemeClr val="bg1"/>
                </a:solidFill>
              </a:rPr>
              <a:t>Bisconni has a market share of about </a:t>
            </a:r>
            <a:r>
              <a:rPr lang="en-US" sz="5400" b="1" dirty="0">
                <a:solidFill>
                  <a:srgbClr val="FF0000"/>
                </a:solidFill>
              </a:rPr>
              <a:t>15%</a:t>
            </a:r>
            <a:r>
              <a:rPr lang="en-US" sz="5400" dirty="0">
                <a:solidFill>
                  <a:srgbClr val="FF0000"/>
                </a:solidFill>
              </a:rPr>
              <a:t> </a:t>
            </a:r>
            <a:r>
              <a:rPr lang="en-US" sz="5400" dirty="0">
                <a:solidFill>
                  <a:schemeClr val="bg1"/>
                </a:solidFill>
              </a:rPr>
              <a:t>in the biscuit industry of Pakistan.</a:t>
            </a:r>
            <a:endParaRPr lang="en-US" sz="2800" dirty="0"/>
          </a:p>
        </p:txBody>
      </p:sp>
    </p:spTree>
    <p:extLst>
      <p:ext uri="{BB962C8B-B14F-4D97-AF65-F5344CB8AC3E}">
        <p14:creationId xmlns:p14="http://schemas.microsoft.com/office/powerpoint/2010/main" val="258978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69337" y="3644513"/>
            <a:ext cx="9149326" cy="18288000"/>
            <a:chOff x="0" y="0"/>
            <a:chExt cx="12199101" cy="24384000"/>
          </a:xfrm>
        </p:grpSpPr>
        <p:sp>
          <p:nvSpPr>
            <p:cNvPr id="3" name="Freeform 3"/>
            <p:cNvSpPr/>
            <p:nvPr/>
          </p:nvSpPr>
          <p:spPr>
            <a:xfrm>
              <a:off x="0" y="0"/>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140377"/>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5257800" y="114300"/>
            <a:ext cx="23317200" cy="10460065"/>
            <a:chOff x="0" y="0"/>
            <a:chExt cx="27831276" cy="13946753"/>
          </a:xfrm>
        </p:grpSpPr>
        <p:sp>
          <p:nvSpPr>
            <p:cNvPr id="6" name="Freeform 6"/>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txBody>
            <a:bodyPr/>
            <a:lstStyle/>
            <a:p>
              <a:endParaRPr lang="en-PK" dirty="0"/>
            </a:p>
          </p:txBody>
        </p:sp>
      </p:grpSp>
      <p:sp>
        <p:nvSpPr>
          <p:cNvPr id="8" name="TextBox 8"/>
          <p:cNvSpPr txBox="1"/>
          <p:nvPr/>
        </p:nvSpPr>
        <p:spPr>
          <a:xfrm>
            <a:off x="8468883" y="876300"/>
            <a:ext cx="8525801" cy="795924"/>
          </a:xfrm>
          <a:prstGeom prst="rect">
            <a:avLst/>
          </a:prstGeom>
        </p:spPr>
        <p:txBody>
          <a:bodyPr lIns="0" tIns="0" rIns="0" bIns="0" rtlCol="0" anchor="t">
            <a:spAutoFit/>
          </a:bodyPr>
          <a:lstStyle/>
          <a:p>
            <a:pPr marL="0" lvl="0" indent="0" algn="l">
              <a:lnSpc>
                <a:spcPts val="6393"/>
              </a:lnSpc>
              <a:spcBef>
                <a:spcPct val="0"/>
              </a:spcBef>
            </a:pPr>
            <a:endParaRPr lang="en-US" sz="5328" dirty="0">
              <a:solidFill>
                <a:srgbClr val="FF0000"/>
              </a:solidFill>
              <a:latin typeface="Calibri" panose="020F0502020204030204" pitchFamily="34" charset="0"/>
            </a:endParaRPr>
          </a:p>
        </p:txBody>
      </p:sp>
      <p:grpSp>
        <p:nvGrpSpPr>
          <p:cNvPr id="9" name="Group 9"/>
          <p:cNvGrpSpPr/>
          <p:nvPr/>
        </p:nvGrpSpPr>
        <p:grpSpPr>
          <a:xfrm>
            <a:off x="312878" y="510599"/>
            <a:ext cx="7530570" cy="9265802"/>
            <a:chOff x="0" y="0"/>
            <a:chExt cx="10040760" cy="12354403"/>
          </a:xfrm>
        </p:grpSpPr>
        <p:sp>
          <p:nvSpPr>
            <p:cNvPr id="10" name="Freeform 10"/>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3" name="TextBox 23"/>
          <p:cNvSpPr txBox="1"/>
          <p:nvPr/>
        </p:nvSpPr>
        <p:spPr>
          <a:xfrm>
            <a:off x="1329489" y="4588788"/>
            <a:ext cx="5881986" cy="1179810"/>
          </a:xfrm>
          <a:prstGeom prst="rect">
            <a:avLst/>
          </a:prstGeom>
        </p:spPr>
        <p:txBody>
          <a:bodyPr lIns="0" tIns="0" rIns="0" bIns="0" rtlCol="0" anchor="t">
            <a:spAutoFit/>
          </a:bodyPr>
          <a:lstStyle/>
          <a:p>
            <a:pPr marL="0" lvl="0" indent="0" algn="ctr">
              <a:lnSpc>
                <a:spcPts val="4620"/>
              </a:lnSpc>
              <a:spcBef>
                <a:spcPct val="0"/>
              </a:spcBef>
            </a:pPr>
            <a:r>
              <a:rPr lang="en-US" sz="4000" dirty="0">
                <a:latin typeface="Calibri" panose="020F0502020204030204" pitchFamily="34" charset="0"/>
              </a:rPr>
              <a:t>English Biscuit Manufacturers (EBM)</a:t>
            </a:r>
          </a:p>
        </p:txBody>
      </p:sp>
      <p:sp>
        <p:nvSpPr>
          <p:cNvPr id="32" name="Freeform 32"/>
          <p:cNvSpPr/>
          <p:nvPr/>
        </p:nvSpPr>
        <p:spPr>
          <a:xfrm>
            <a:off x="14480543" y="6479543"/>
            <a:ext cx="5557513" cy="5557513"/>
          </a:xfrm>
          <a:custGeom>
            <a:avLst/>
            <a:gdLst/>
            <a:ahLst/>
            <a:cxnLst/>
            <a:rect l="l" t="t" r="r" b="b"/>
            <a:pathLst>
              <a:path w="5557513" h="5557513">
                <a:moveTo>
                  <a:pt x="0" y="0"/>
                </a:moveTo>
                <a:lnTo>
                  <a:pt x="5557514" y="0"/>
                </a:lnTo>
                <a:lnTo>
                  <a:pt x="5557514" y="5557514"/>
                </a:lnTo>
                <a:lnTo>
                  <a:pt x="0" y="5557514"/>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26" name="TextBox 25">
            <a:extLst>
              <a:ext uri="{FF2B5EF4-FFF2-40B4-BE49-F238E27FC236}">
                <a16:creationId xmlns:a16="http://schemas.microsoft.com/office/drawing/2014/main" id="{20925C85-C940-3AC8-F7F2-19B76036C97A}"/>
              </a:ext>
            </a:extLst>
          </p:cNvPr>
          <p:cNvSpPr txBox="1"/>
          <p:nvPr/>
        </p:nvSpPr>
        <p:spPr>
          <a:xfrm>
            <a:off x="9829800" y="3238940"/>
            <a:ext cx="5302658" cy="2123658"/>
          </a:xfrm>
          <a:prstGeom prst="rect">
            <a:avLst/>
          </a:prstGeom>
          <a:noFill/>
        </p:spPr>
        <p:txBody>
          <a:bodyPr wrap="square" rtlCol="0">
            <a:spAutoFit/>
          </a:bodyPr>
          <a:lstStyle/>
          <a:p>
            <a:pPr algn="ctr"/>
            <a:r>
              <a:rPr lang="en-US" sz="6600" b="1" dirty="0"/>
              <a:t>Direct </a:t>
            </a:r>
          </a:p>
          <a:p>
            <a:pPr algn="ctr"/>
            <a:r>
              <a:rPr lang="en-US" sz="6600" b="1" dirty="0"/>
              <a:t>Competitors </a:t>
            </a:r>
            <a:endParaRPr lang="en-PK" sz="6600" b="1" dirty="0"/>
          </a:p>
        </p:txBody>
      </p:sp>
      <p:sp>
        <p:nvSpPr>
          <p:cNvPr id="27" name="TextBox 26">
            <a:extLst>
              <a:ext uri="{FF2B5EF4-FFF2-40B4-BE49-F238E27FC236}">
                <a16:creationId xmlns:a16="http://schemas.microsoft.com/office/drawing/2014/main" id="{6172BAD5-9324-8932-2494-76479F5532E6}"/>
              </a:ext>
            </a:extLst>
          </p:cNvPr>
          <p:cNvSpPr txBox="1"/>
          <p:nvPr/>
        </p:nvSpPr>
        <p:spPr>
          <a:xfrm>
            <a:off x="1293316" y="1535330"/>
            <a:ext cx="5629371" cy="1323439"/>
          </a:xfrm>
          <a:prstGeom prst="rect">
            <a:avLst/>
          </a:prstGeom>
          <a:noFill/>
        </p:spPr>
        <p:txBody>
          <a:bodyPr wrap="square" rtlCol="0">
            <a:spAutoFit/>
          </a:bodyPr>
          <a:lstStyle/>
          <a:p>
            <a:pPr algn="ctr"/>
            <a:r>
              <a:rPr lang="en-US" sz="4000" dirty="0"/>
              <a:t>LU </a:t>
            </a:r>
          </a:p>
          <a:p>
            <a:pPr algn="ctr"/>
            <a:r>
              <a:rPr lang="en-US" sz="4000" dirty="0"/>
              <a:t>(Mondelez International)</a:t>
            </a:r>
            <a:endParaRPr lang="en-PK" sz="4000" dirty="0"/>
          </a:p>
        </p:txBody>
      </p:sp>
      <p:sp>
        <p:nvSpPr>
          <p:cNvPr id="28" name="TextBox 27">
            <a:extLst>
              <a:ext uri="{FF2B5EF4-FFF2-40B4-BE49-F238E27FC236}">
                <a16:creationId xmlns:a16="http://schemas.microsoft.com/office/drawing/2014/main" id="{AC8048F0-C06E-A110-AEAE-4E95F884255B}"/>
              </a:ext>
            </a:extLst>
          </p:cNvPr>
          <p:cNvSpPr txBox="1"/>
          <p:nvPr/>
        </p:nvSpPr>
        <p:spPr>
          <a:xfrm>
            <a:off x="1422521" y="7390353"/>
            <a:ext cx="5500166" cy="1323439"/>
          </a:xfrm>
          <a:prstGeom prst="rect">
            <a:avLst/>
          </a:prstGeom>
          <a:noFill/>
        </p:spPr>
        <p:txBody>
          <a:bodyPr wrap="square" rtlCol="0">
            <a:spAutoFit/>
          </a:bodyPr>
          <a:lstStyle/>
          <a:p>
            <a:pPr algn="ctr"/>
            <a:r>
              <a:rPr lang="en-US" sz="4000" dirty="0"/>
              <a:t>Mayfair </a:t>
            </a:r>
          </a:p>
          <a:p>
            <a:pPr algn="ctr"/>
            <a:r>
              <a:rPr lang="en-US" sz="4000" dirty="0"/>
              <a:t>(Asian Food Industries)</a:t>
            </a:r>
            <a:endParaRPr lang="en-PK" sz="4000" dirty="0"/>
          </a:p>
        </p:txBody>
      </p:sp>
    </p:spTree>
    <p:extLst>
      <p:ext uri="{BB962C8B-B14F-4D97-AF65-F5344CB8AC3E}">
        <p14:creationId xmlns:p14="http://schemas.microsoft.com/office/powerpoint/2010/main" val="251916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69337" y="3644513"/>
            <a:ext cx="9149326" cy="18288000"/>
            <a:chOff x="0" y="0"/>
            <a:chExt cx="12199101" cy="24384000"/>
          </a:xfrm>
        </p:grpSpPr>
        <p:sp>
          <p:nvSpPr>
            <p:cNvPr id="3" name="Freeform 3"/>
            <p:cNvSpPr/>
            <p:nvPr/>
          </p:nvSpPr>
          <p:spPr>
            <a:xfrm>
              <a:off x="0" y="0"/>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140377"/>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5257800" y="114300"/>
            <a:ext cx="10436729" cy="10436729"/>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txBody>
          <a:bodyPr/>
          <a:lstStyle/>
          <a:p>
            <a:endParaRPr lang="en-PK" dirty="0"/>
          </a:p>
        </p:txBody>
      </p:sp>
      <p:sp>
        <p:nvSpPr>
          <p:cNvPr id="8" name="TextBox 8"/>
          <p:cNvSpPr txBox="1"/>
          <p:nvPr/>
        </p:nvSpPr>
        <p:spPr>
          <a:xfrm>
            <a:off x="8468883" y="876300"/>
            <a:ext cx="8525801" cy="795924"/>
          </a:xfrm>
          <a:prstGeom prst="rect">
            <a:avLst/>
          </a:prstGeom>
        </p:spPr>
        <p:txBody>
          <a:bodyPr lIns="0" tIns="0" rIns="0" bIns="0" rtlCol="0" anchor="t">
            <a:spAutoFit/>
          </a:bodyPr>
          <a:lstStyle/>
          <a:p>
            <a:pPr marL="0" lvl="0" indent="0" algn="l">
              <a:lnSpc>
                <a:spcPts val="6393"/>
              </a:lnSpc>
              <a:spcBef>
                <a:spcPct val="0"/>
              </a:spcBef>
            </a:pPr>
            <a:endParaRPr lang="en-US" sz="5328" dirty="0">
              <a:solidFill>
                <a:srgbClr val="FF0000"/>
              </a:solidFill>
              <a:latin typeface="Calibri" panose="020F0502020204030204" pitchFamily="34" charset="0"/>
            </a:endParaRPr>
          </a:p>
        </p:txBody>
      </p:sp>
      <p:sp>
        <p:nvSpPr>
          <p:cNvPr id="32" name="Freeform 32"/>
          <p:cNvSpPr/>
          <p:nvPr/>
        </p:nvSpPr>
        <p:spPr>
          <a:xfrm>
            <a:off x="14480543" y="6479543"/>
            <a:ext cx="5557513" cy="5557513"/>
          </a:xfrm>
          <a:custGeom>
            <a:avLst/>
            <a:gdLst/>
            <a:ahLst/>
            <a:cxnLst/>
            <a:rect l="l" t="t" r="r" b="b"/>
            <a:pathLst>
              <a:path w="5557513" h="5557513">
                <a:moveTo>
                  <a:pt x="0" y="0"/>
                </a:moveTo>
                <a:lnTo>
                  <a:pt x="5557514" y="0"/>
                </a:lnTo>
                <a:lnTo>
                  <a:pt x="5557514" y="5557514"/>
                </a:lnTo>
                <a:lnTo>
                  <a:pt x="0" y="5557514"/>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6" name="TextBox 25">
            <a:extLst>
              <a:ext uri="{FF2B5EF4-FFF2-40B4-BE49-F238E27FC236}">
                <a16:creationId xmlns:a16="http://schemas.microsoft.com/office/drawing/2014/main" id="{20925C85-C940-3AC8-F7F2-19B76036C97A}"/>
              </a:ext>
            </a:extLst>
          </p:cNvPr>
          <p:cNvSpPr txBox="1"/>
          <p:nvPr/>
        </p:nvSpPr>
        <p:spPr>
          <a:xfrm>
            <a:off x="880306" y="2628900"/>
            <a:ext cx="4529894" cy="2123658"/>
          </a:xfrm>
          <a:prstGeom prst="rect">
            <a:avLst/>
          </a:prstGeom>
          <a:noFill/>
        </p:spPr>
        <p:txBody>
          <a:bodyPr wrap="square" rtlCol="0">
            <a:spAutoFit/>
          </a:bodyPr>
          <a:lstStyle/>
          <a:p>
            <a:pPr algn="ctr"/>
            <a:r>
              <a:rPr lang="en-US" sz="6600" b="1" dirty="0"/>
              <a:t>Indirect </a:t>
            </a:r>
          </a:p>
          <a:p>
            <a:pPr algn="ctr"/>
            <a:r>
              <a:rPr lang="en-US" sz="6600" b="1" dirty="0"/>
              <a:t>Competitors </a:t>
            </a:r>
            <a:endParaRPr lang="en-PK" sz="6600" b="1" dirty="0"/>
          </a:p>
        </p:txBody>
      </p:sp>
      <p:sp>
        <p:nvSpPr>
          <p:cNvPr id="16" name="TextBox 15">
            <a:extLst>
              <a:ext uri="{FF2B5EF4-FFF2-40B4-BE49-F238E27FC236}">
                <a16:creationId xmlns:a16="http://schemas.microsoft.com/office/drawing/2014/main" id="{55768DE8-3394-C3BB-9860-DE72A3DA94BB}"/>
              </a:ext>
            </a:extLst>
          </p:cNvPr>
          <p:cNvSpPr txBox="1"/>
          <p:nvPr/>
        </p:nvSpPr>
        <p:spPr>
          <a:xfrm>
            <a:off x="6971443" y="1078490"/>
            <a:ext cx="10436251" cy="5078313"/>
          </a:xfrm>
          <a:prstGeom prst="rect">
            <a:avLst/>
          </a:prstGeom>
          <a:noFill/>
        </p:spPr>
        <p:txBody>
          <a:bodyPr wrap="square" rtlCol="0">
            <a:spAutoFit/>
          </a:bodyPr>
          <a:lstStyle/>
          <a:p>
            <a:pPr marL="342900" indent="-342900">
              <a:buFont typeface="Arial" panose="020B0604020202020204" pitchFamily="34" charset="0"/>
              <a:buChar char="•"/>
            </a:pPr>
            <a:r>
              <a:rPr lang="en-US" sz="3600" dirty="0"/>
              <a:t>Snack food industry or biscuit brands which are likely smaller, local, or regional that cater to specific markets and could pose competition in specific segments or regions. </a:t>
            </a:r>
          </a:p>
          <a:p>
            <a:pPr marL="342900" indent="-342900">
              <a:buFont typeface="Arial" panose="020B0604020202020204" pitchFamily="34" charset="0"/>
              <a:buChar char="•"/>
            </a:pPr>
            <a:endParaRPr lang="en-US" sz="3600" dirty="0"/>
          </a:p>
          <a:p>
            <a:pPr marL="342900" indent="-342900">
              <a:buFont typeface="Arial" panose="020B0604020202020204" pitchFamily="34" charset="0"/>
              <a:buChar char="•"/>
            </a:pPr>
            <a:r>
              <a:rPr lang="en-US" sz="3600" dirty="0"/>
              <a:t>Supermarkets and retail chains may offer their own private-label biscuits, which compete indirectly with branded </a:t>
            </a:r>
            <a:r>
              <a:rPr lang="en-US" sz="3600" dirty="0" err="1"/>
              <a:t>products.Consumers</a:t>
            </a:r>
            <a:r>
              <a:rPr lang="en-US" sz="3600" dirty="0"/>
              <a:t> looking for cost-effective options may opt for these alternatives.</a:t>
            </a:r>
            <a:endParaRPr lang="en-PK" sz="3600" dirty="0"/>
          </a:p>
        </p:txBody>
      </p:sp>
      <p:sp>
        <p:nvSpPr>
          <p:cNvPr id="17" name="Freeform 6">
            <a:extLst>
              <a:ext uri="{FF2B5EF4-FFF2-40B4-BE49-F238E27FC236}">
                <a16:creationId xmlns:a16="http://schemas.microsoft.com/office/drawing/2014/main" id="{72EC7D2A-2A90-FD1C-5027-14233F1FC139}"/>
              </a:ext>
            </a:extLst>
          </p:cNvPr>
          <p:cNvSpPr/>
          <p:nvPr/>
        </p:nvSpPr>
        <p:spPr>
          <a:xfrm>
            <a:off x="21770" y="-258586"/>
            <a:ext cx="6302829" cy="10436729"/>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353351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69337" y="3644513"/>
            <a:ext cx="9149326" cy="18288000"/>
            <a:chOff x="0" y="0"/>
            <a:chExt cx="12199101" cy="24384000"/>
          </a:xfrm>
        </p:grpSpPr>
        <p:sp>
          <p:nvSpPr>
            <p:cNvPr id="3" name="Freeform 3"/>
            <p:cNvSpPr/>
            <p:nvPr/>
          </p:nvSpPr>
          <p:spPr>
            <a:xfrm>
              <a:off x="0" y="0"/>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140377"/>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5257800" y="114300"/>
            <a:ext cx="10436729" cy="10436729"/>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txBody>
          <a:bodyPr/>
          <a:lstStyle/>
          <a:p>
            <a:endParaRPr lang="en-PK" dirty="0"/>
          </a:p>
        </p:txBody>
      </p:sp>
      <p:sp>
        <p:nvSpPr>
          <p:cNvPr id="8" name="TextBox 8"/>
          <p:cNvSpPr txBox="1"/>
          <p:nvPr/>
        </p:nvSpPr>
        <p:spPr>
          <a:xfrm>
            <a:off x="8468883" y="876300"/>
            <a:ext cx="8525801" cy="795924"/>
          </a:xfrm>
          <a:prstGeom prst="rect">
            <a:avLst/>
          </a:prstGeom>
        </p:spPr>
        <p:txBody>
          <a:bodyPr lIns="0" tIns="0" rIns="0" bIns="0" rtlCol="0" anchor="t">
            <a:spAutoFit/>
          </a:bodyPr>
          <a:lstStyle/>
          <a:p>
            <a:pPr marL="0" lvl="0" indent="0" algn="l">
              <a:lnSpc>
                <a:spcPts val="6393"/>
              </a:lnSpc>
              <a:spcBef>
                <a:spcPct val="0"/>
              </a:spcBef>
            </a:pPr>
            <a:endParaRPr lang="en-US" sz="5328" dirty="0">
              <a:solidFill>
                <a:srgbClr val="FF0000"/>
              </a:solidFill>
              <a:latin typeface="Calibri" panose="020F0502020204030204" pitchFamily="34" charset="0"/>
            </a:endParaRPr>
          </a:p>
        </p:txBody>
      </p:sp>
      <p:sp>
        <p:nvSpPr>
          <p:cNvPr id="32" name="Freeform 32"/>
          <p:cNvSpPr/>
          <p:nvPr/>
        </p:nvSpPr>
        <p:spPr>
          <a:xfrm>
            <a:off x="14480543" y="6479543"/>
            <a:ext cx="5557513" cy="5557513"/>
          </a:xfrm>
          <a:custGeom>
            <a:avLst/>
            <a:gdLst/>
            <a:ahLst/>
            <a:cxnLst/>
            <a:rect l="l" t="t" r="r" b="b"/>
            <a:pathLst>
              <a:path w="5557513" h="5557513">
                <a:moveTo>
                  <a:pt x="0" y="0"/>
                </a:moveTo>
                <a:lnTo>
                  <a:pt x="5557514" y="0"/>
                </a:lnTo>
                <a:lnTo>
                  <a:pt x="5557514" y="5557514"/>
                </a:lnTo>
                <a:lnTo>
                  <a:pt x="0" y="5557514"/>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6" name="TextBox 25">
            <a:extLst>
              <a:ext uri="{FF2B5EF4-FFF2-40B4-BE49-F238E27FC236}">
                <a16:creationId xmlns:a16="http://schemas.microsoft.com/office/drawing/2014/main" id="{20925C85-C940-3AC8-F7F2-19B76036C97A}"/>
              </a:ext>
            </a:extLst>
          </p:cNvPr>
          <p:cNvSpPr txBox="1"/>
          <p:nvPr/>
        </p:nvSpPr>
        <p:spPr>
          <a:xfrm>
            <a:off x="880306" y="2628900"/>
            <a:ext cx="4529894" cy="4154984"/>
          </a:xfrm>
          <a:prstGeom prst="rect">
            <a:avLst/>
          </a:prstGeom>
          <a:noFill/>
        </p:spPr>
        <p:txBody>
          <a:bodyPr wrap="square" rtlCol="0">
            <a:spAutoFit/>
          </a:bodyPr>
          <a:lstStyle/>
          <a:p>
            <a:pPr algn="ctr"/>
            <a:r>
              <a:rPr lang="en-US" sz="6600" b="1" dirty="0"/>
              <a:t>Competitive Advantage/</a:t>
            </a:r>
          </a:p>
          <a:p>
            <a:pPr algn="ctr"/>
            <a:r>
              <a:rPr lang="en-US" sz="6600" b="1" dirty="0"/>
              <a:t>Key Features</a:t>
            </a:r>
          </a:p>
        </p:txBody>
      </p:sp>
      <p:sp>
        <p:nvSpPr>
          <p:cNvPr id="16" name="TextBox 15">
            <a:extLst>
              <a:ext uri="{FF2B5EF4-FFF2-40B4-BE49-F238E27FC236}">
                <a16:creationId xmlns:a16="http://schemas.microsoft.com/office/drawing/2014/main" id="{55768DE8-3394-C3BB-9860-DE72A3DA94BB}"/>
              </a:ext>
            </a:extLst>
          </p:cNvPr>
          <p:cNvSpPr txBox="1"/>
          <p:nvPr/>
        </p:nvSpPr>
        <p:spPr>
          <a:xfrm>
            <a:off x="6613505" y="342900"/>
            <a:ext cx="10436251" cy="8340745"/>
          </a:xfrm>
          <a:prstGeom prst="rect">
            <a:avLst/>
          </a:prstGeom>
          <a:noFill/>
        </p:spPr>
        <p:txBody>
          <a:bodyPr wrap="square" rtlCol="0">
            <a:spAutoFit/>
          </a:bodyPr>
          <a:lstStyle/>
          <a:p>
            <a:pPr marL="457200" indent="-457200">
              <a:buFont typeface="Arial" panose="020B0604020202020204" pitchFamily="34" charset="0"/>
              <a:buChar char="•"/>
            </a:pPr>
            <a:r>
              <a:rPr lang="en-US" sz="3600" dirty="0"/>
              <a:t>Strong brand heritage and recognition</a:t>
            </a:r>
          </a:p>
          <a:p>
            <a:pPr marL="457200" indent="-457200">
              <a:buFont typeface="Arial" panose="020B0604020202020204" pitchFamily="34" charset="0"/>
              <a:buChar char="•"/>
            </a:pPr>
            <a:r>
              <a:rPr lang="en-US" sz="3600" dirty="0"/>
              <a:t>Diverse portfolio/Wide range of products</a:t>
            </a:r>
          </a:p>
          <a:p>
            <a:pPr marL="457200" indent="-457200">
              <a:buFont typeface="Arial" panose="020B0604020202020204" pitchFamily="34" charset="0"/>
              <a:buChar char="•"/>
            </a:pPr>
            <a:r>
              <a:rPr lang="en-US" sz="3600" dirty="0"/>
              <a:t>Large and loyal customer base</a:t>
            </a:r>
          </a:p>
          <a:p>
            <a:pPr marL="457200" indent="-457200">
              <a:buFont typeface="Arial" panose="020B0604020202020204" pitchFamily="34" charset="0"/>
              <a:buChar char="•"/>
            </a:pPr>
            <a:r>
              <a:rPr lang="en-US" sz="3600" dirty="0"/>
              <a:t>Long history and experience in the biscuit industry</a:t>
            </a:r>
          </a:p>
          <a:p>
            <a:pPr marL="457200" indent="-457200">
              <a:buFont typeface="Arial" panose="020B0604020202020204" pitchFamily="34" charset="0"/>
              <a:buChar char="•"/>
            </a:pPr>
            <a:r>
              <a:rPr lang="en-US" sz="3600" dirty="0"/>
              <a:t>of products</a:t>
            </a:r>
          </a:p>
          <a:p>
            <a:pPr marL="457200" indent="-457200">
              <a:buFont typeface="Arial" panose="020B0604020202020204" pitchFamily="34" charset="0"/>
              <a:buChar char="•"/>
            </a:pPr>
            <a:r>
              <a:rPr lang="en-US" sz="3600" dirty="0"/>
              <a:t>Strong market position and leadership</a:t>
            </a:r>
          </a:p>
          <a:p>
            <a:pPr marL="457200" indent="-457200">
              <a:buFont typeface="Arial" panose="020B0604020202020204" pitchFamily="34" charset="0"/>
              <a:buChar char="•"/>
            </a:pPr>
            <a:r>
              <a:rPr lang="en-US" sz="3600" dirty="0"/>
              <a:t>Dedicated research and development team</a:t>
            </a:r>
          </a:p>
          <a:p>
            <a:pPr marL="457200" indent="-457200">
              <a:buFont typeface="Arial" panose="020B0604020202020204" pitchFamily="34" charset="0"/>
              <a:buChar char="•"/>
            </a:pPr>
            <a:r>
              <a:rPr lang="en-US" sz="3600" dirty="0"/>
              <a:t>State-of-the-art manufacturing facility</a:t>
            </a:r>
          </a:p>
          <a:p>
            <a:pPr marL="457200" indent="-457200">
              <a:buFont typeface="Arial" panose="020B0604020202020204" pitchFamily="34" charset="0"/>
              <a:buChar char="•"/>
            </a:pPr>
            <a:r>
              <a:rPr lang="en-US" sz="3600" dirty="0"/>
              <a:t>Unique positioning and differentiation in products</a:t>
            </a:r>
          </a:p>
          <a:p>
            <a:pPr marL="457200" indent="-457200">
              <a:buFont typeface="Arial" panose="020B0604020202020204" pitchFamily="34" charset="0"/>
              <a:buChar char="•"/>
            </a:pPr>
            <a:r>
              <a:rPr lang="en-US" sz="3600" dirty="0"/>
              <a:t>High-quality and affordable product portfolio</a:t>
            </a:r>
          </a:p>
          <a:p>
            <a:pPr marL="457200" indent="-457200">
              <a:buFont typeface="Arial" panose="020B0604020202020204" pitchFamily="34" charset="0"/>
              <a:buChar char="•"/>
            </a:pPr>
            <a:r>
              <a:rPr lang="en-US" sz="3600" dirty="0"/>
              <a:t>Growing market share and presence</a:t>
            </a:r>
          </a:p>
          <a:p>
            <a:pPr marL="457200" indent="-457200">
              <a:buFont typeface="Arial" panose="020B0604020202020204" pitchFamily="34" charset="0"/>
              <a:buChar char="•"/>
            </a:pPr>
            <a:r>
              <a:rPr lang="en-US" sz="3600" dirty="0"/>
              <a:t>Creative and engaging marketing and promotion strategy</a:t>
            </a:r>
          </a:p>
          <a:p>
            <a:pPr marL="457200" indent="-457200">
              <a:buFont typeface="Arial" panose="020B0604020202020204" pitchFamily="34" charset="0"/>
              <a:buChar char="•"/>
            </a:pPr>
            <a:r>
              <a:rPr lang="en-US" sz="3600" dirty="0"/>
              <a:t>Modern and flexible production facility</a:t>
            </a:r>
          </a:p>
          <a:p>
            <a:endParaRPr lang="en-US" sz="3200" dirty="0"/>
          </a:p>
        </p:txBody>
      </p:sp>
      <p:sp>
        <p:nvSpPr>
          <p:cNvPr id="17" name="Freeform 6">
            <a:extLst>
              <a:ext uri="{FF2B5EF4-FFF2-40B4-BE49-F238E27FC236}">
                <a16:creationId xmlns:a16="http://schemas.microsoft.com/office/drawing/2014/main" id="{72EC7D2A-2A90-FD1C-5027-14233F1FC139}"/>
              </a:ext>
            </a:extLst>
          </p:cNvPr>
          <p:cNvSpPr/>
          <p:nvPr/>
        </p:nvSpPr>
        <p:spPr>
          <a:xfrm>
            <a:off x="21770" y="-258586"/>
            <a:ext cx="6302829" cy="10436729"/>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2120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2585457" y="1147354"/>
            <a:ext cx="20873457" cy="10460065"/>
            <a:chOff x="0" y="0"/>
            <a:chExt cx="27831276" cy="13946753"/>
          </a:xfrm>
        </p:grpSpPr>
        <p:sp>
          <p:nvSpPr>
            <p:cNvPr id="3" name="Freeform 3"/>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grpSp>
      <p:grpSp>
        <p:nvGrpSpPr>
          <p:cNvPr id="5" name="Group 7"/>
          <p:cNvGrpSpPr/>
          <p:nvPr/>
        </p:nvGrpSpPr>
        <p:grpSpPr>
          <a:xfrm>
            <a:off x="1227909" y="743836"/>
            <a:ext cx="10313076" cy="2210571"/>
            <a:chOff x="0" y="0"/>
            <a:chExt cx="6547985" cy="1403537"/>
          </a:xfrm>
        </p:grpSpPr>
        <p:sp>
          <p:nvSpPr>
            <p:cNvPr id="8" name="Freeform 8"/>
            <p:cNvSpPr/>
            <p:nvPr/>
          </p:nvSpPr>
          <p:spPr>
            <a:xfrm>
              <a:off x="0" y="0"/>
              <a:ext cx="6547985" cy="1403537"/>
            </a:xfrm>
            <a:custGeom>
              <a:avLst/>
              <a:gdLst/>
              <a:ahLst/>
              <a:cxnLst/>
              <a:rect l="l" t="t" r="r" b="b"/>
              <a:pathLst>
                <a:path w="6547985" h="1403537">
                  <a:moveTo>
                    <a:pt x="20269" y="0"/>
                  </a:moveTo>
                  <a:lnTo>
                    <a:pt x="6527716" y="0"/>
                  </a:lnTo>
                  <a:cubicBezTo>
                    <a:pt x="6533092" y="0"/>
                    <a:pt x="6538247" y="2135"/>
                    <a:pt x="6542048" y="5937"/>
                  </a:cubicBezTo>
                  <a:cubicBezTo>
                    <a:pt x="6545849" y="9738"/>
                    <a:pt x="6547985" y="14893"/>
                    <a:pt x="6547985" y="20269"/>
                  </a:cubicBezTo>
                  <a:lnTo>
                    <a:pt x="6547985" y="1383268"/>
                  </a:lnTo>
                  <a:cubicBezTo>
                    <a:pt x="6547985" y="1394462"/>
                    <a:pt x="6538910" y="1403537"/>
                    <a:pt x="6527716" y="1403537"/>
                  </a:cubicBezTo>
                  <a:lnTo>
                    <a:pt x="20269" y="1403537"/>
                  </a:lnTo>
                  <a:cubicBezTo>
                    <a:pt x="14893" y="1403537"/>
                    <a:pt x="9738" y="1401402"/>
                    <a:pt x="5937" y="1397600"/>
                  </a:cubicBezTo>
                  <a:cubicBezTo>
                    <a:pt x="2135" y="1393799"/>
                    <a:pt x="0" y="1388644"/>
                    <a:pt x="0" y="1383268"/>
                  </a:cubicBezTo>
                  <a:lnTo>
                    <a:pt x="0" y="20269"/>
                  </a:lnTo>
                  <a:cubicBezTo>
                    <a:pt x="0" y="14893"/>
                    <a:pt x="2135" y="9738"/>
                    <a:pt x="5937" y="5937"/>
                  </a:cubicBezTo>
                  <a:cubicBezTo>
                    <a:pt x="9738" y="2135"/>
                    <a:pt x="14893" y="0"/>
                    <a:pt x="20269" y="0"/>
                  </a:cubicBezTo>
                  <a:close/>
                </a:path>
              </a:pathLst>
            </a:custGeom>
            <a:solidFill>
              <a:srgbClr val="FF5106"/>
            </a:solidFill>
            <a:ln w="28575" cap="rnd">
              <a:solidFill>
                <a:srgbClr val="0F0326"/>
              </a:solidFill>
              <a:prstDash val="solid"/>
              <a:round/>
            </a:ln>
          </p:spPr>
        </p:sp>
        <p:sp>
          <p:nvSpPr>
            <p:cNvPr id="9" name="TextBox 9"/>
            <p:cNvSpPr txBox="1"/>
            <p:nvPr/>
          </p:nvSpPr>
          <p:spPr>
            <a:xfrm>
              <a:off x="0" y="-47625"/>
              <a:ext cx="6547985" cy="1451162"/>
            </a:xfrm>
            <a:prstGeom prst="rect">
              <a:avLst/>
            </a:prstGeom>
          </p:spPr>
          <p:txBody>
            <a:bodyPr lIns="50800" tIns="50800" rIns="50800" bIns="50800" rtlCol="0" anchor="ctr"/>
            <a:lstStyle/>
            <a:p>
              <a:pPr algn="ctr">
                <a:lnSpc>
                  <a:spcPts val="3359"/>
                </a:lnSpc>
              </a:pPr>
              <a:endParaRPr/>
            </a:p>
          </p:txBody>
        </p:sp>
      </p:grpSp>
      <p:grpSp>
        <p:nvGrpSpPr>
          <p:cNvPr id="6" name="Group 10"/>
          <p:cNvGrpSpPr/>
          <p:nvPr/>
        </p:nvGrpSpPr>
        <p:grpSpPr>
          <a:xfrm>
            <a:off x="1015662" y="1181100"/>
            <a:ext cx="10313076" cy="6281796"/>
            <a:chOff x="0" y="0"/>
            <a:chExt cx="6547985" cy="1403537"/>
          </a:xfrm>
        </p:grpSpPr>
        <p:sp>
          <p:nvSpPr>
            <p:cNvPr id="11" name="Freeform 11"/>
            <p:cNvSpPr/>
            <p:nvPr/>
          </p:nvSpPr>
          <p:spPr>
            <a:xfrm>
              <a:off x="0" y="0"/>
              <a:ext cx="6547985" cy="1403537"/>
            </a:xfrm>
            <a:custGeom>
              <a:avLst/>
              <a:gdLst/>
              <a:ahLst/>
              <a:cxnLst/>
              <a:rect l="l" t="t" r="r" b="b"/>
              <a:pathLst>
                <a:path w="6547985" h="1403537">
                  <a:moveTo>
                    <a:pt x="20269" y="0"/>
                  </a:moveTo>
                  <a:lnTo>
                    <a:pt x="6527716" y="0"/>
                  </a:lnTo>
                  <a:cubicBezTo>
                    <a:pt x="6533092" y="0"/>
                    <a:pt x="6538247" y="2135"/>
                    <a:pt x="6542048" y="5937"/>
                  </a:cubicBezTo>
                  <a:cubicBezTo>
                    <a:pt x="6545849" y="9738"/>
                    <a:pt x="6547985" y="14893"/>
                    <a:pt x="6547985" y="20269"/>
                  </a:cubicBezTo>
                  <a:lnTo>
                    <a:pt x="6547985" y="1383268"/>
                  </a:lnTo>
                  <a:cubicBezTo>
                    <a:pt x="6547985" y="1394462"/>
                    <a:pt x="6538910" y="1403537"/>
                    <a:pt x="6527716" y="1403537"/>
                  </a:cubicBezTo>
                  <a:lnTo>
                    <a:pt x="20269" y="1403537"/>
                  </a:lnTo>
                  <a:cubicBezTo>
                    <a:pt x="14893" y="1403537"/>
                    <a:pt x="9738" y="1401402"/>
                    <a:pt x="5937" y="1397600"/>
                  </a:cubicBezTo>
                  <a:cubicBezTo>
                    <a:pt x="2135" y="1393799"/>
                    <a:pt x="0" y="1388644"/>
                    <a:pt x="0" y="1383268"/>
                  </a:cubicBezTo>
                  <a:lnTo>
                    <a:pt x="0" y="20269"/>
                  </a:lnTo>
                  <a:cubicBezTo>
                    <a:pt x="0" y="14893"/>
                    <a:pt x="2135" y="9738"/>
                    <a:pt x="5937" y="5937"/>
                  </a:cubicBezTo>
                  <a:cubicBezTo>
                    <a:pt x="9738" y="2135"/>
                    <a:pt x="14893" y="0"/>
                    <a:pt x="20269" y="0"/>
                  </a:cubicBezTo>
                  <a:close/>
                </a:path>
              </a:pathLst>
            </a:custGeom>
            <a:solidFill>
              <a:srgbClr val="FFB600"/>
            </a:solidFill>
            <a:ln w="28575" cap="rnd">
              <a:solidFill>
                <a:srgbClr val="0F0326"/>
              </a:solidFill>
              <a:prstDash val="solid"/>
              <a:round/>
            </a:ln>
          </p:spPr>
        </p:sp>
        <p:sp>
          <p:nvSpPr>
            <p:cNvPr id="12" name="TextBox 12"/>
            <p:cNvSpPr txBox="1"/>
            <p:nvPr/>
          </p:nvSpPr>
          <p:spPr>
            <a:xfrm>
              <a:off x="0" y="-47625"/>
              <a:ext cx="6547985" cy="1451162"/>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491645" y="2019300"/>
            <a:ext cx="9753600" cy="4154984"/>
          </a:xfrm>
          <a:prstGeom prst="rect">
            <a:avLst/>
          </a:prstGeom>
        </p:spPr>
        <p:txBody>
          <a:bodyPr wrap="square" lIns="0" tIns="0" rIns="0" bIns="0" rtlCol="0" anchor="t">
            <a:spAutoFit/>
          </a:bodyPr>
          <a:lstStyle/>
          <a:p>
            <a:r>
              <a:rPr lang="en-US" sz="5400" dirty="0">
                <a:solidFill>
                  <a:srgbClr val="000000"/>
                </a:solidFill>
                <a:latin typeface="Calibri" panose="020F0502020204030204" pitchFamily="34" charset="0"/>
              </a:rPr>
              <a:t>Bisconni aims to cater to all segments of consumers, from children to adults, from urban to rural, and from low to high income.</a:t>
            </a:r>
          </a:p>
        </p:txBody>
      </p:sp>
      <p:sp>
        <p:nvSpPr>
          <p:cNvPr id="17" name="Freeform 17"/>
          <p:cNvSpPr/>
          <p:nvPr/>
        </p:nvSpPr>
        <p:spPr>
          <a:xfrm>
            <a:off x="6287624" y="7682814"/>
            <a:ext cx="6891396" cy="6891396"/>
          </a:xfrm>
          <a:custGeom>
            <a:avLst/>
            <a:gdLst/>
            <a:ahLst/>
            <a:cxnLst/>
            <a:rect l="l" t="t" r="r" b="b"/>
            <a:pathLst>
              <a:path w="6891396" h="6891396">
                <a:moveTo>
                  <a:pt x="0" y="0"/>
                </a:moveTo>
                <a:lnTo>
                  <a:pt x="6891395" y="0"/>
                </a:lnTo>
                <a:lnTo>
                  <a:pt x="6891395" y="6891395"/>
                </a:lnTo>
                <a:lnTo>
                  <a:pt x="0" y="6891395"/>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pic>
        <p:nvPicPr>
          <p:cNvPr id="1026" name="Picture 2" descr="Bisconni"/>
          <p:cNvPicPr>
            <a:picLocks noChangeAspect="1" noChangeArrowheads="1"/>
          </p:cNvPicPr>
          <p:nvPr/>
        </p:nvPicPr>
        <p:blipFill>
          <a:blip r:embed="rId6"/>
          <a:srcRect/>
          <a:stretch>
            <a:fillRect/>
          </a:stretch>
        </p:blipFill>
        <p:spPr bwMode="auto">
          <a:xfrm>
            <a:off x="12027069" y="743836"/>
            <a:ext cx="5562600" cy="6891396"/>
          </a:xfrm>
          <a:prstGeom prst="rect">
            <a:avLst/>
          </a:prstGeom>
          <a:noFill/>
        </p:spPr>
      </p:pic>
    </p:spTree>
    <p:extLst>
      <p:ext uri="{BB962C8B-B14F-4D97-AF65-F5344CB8AC3E}">
        <p14:creationId xmlns:p14="http://schemas.microsoft.com/office/powerpoint/2010/main" val="191545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1292729" y="-571500"/>
            <a:ext cx="20873457" cy="10460065"/>
            <a:chOff x="0" y="0"/>
            <a:chExt cx="27831276" cy="13946753"/>
          </a:xfrm>
        </p:grpSpPr>
        <p:sp>
          <p:nvSpPr>
            <p:cNvPr id="3" name="Freeform 3"/>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grpSp>
      <p:graphicFrame>
        <p:nvGraphicFramePr>
          <p:cNvPr id="7" name="Table 6">
            <a:extLst>
              <a:ext uri="{FF2B5EF4-FFF2-40B4-BE49-F238E27FC236}">
                <a16:creationId xmlns:a16="http://schemas.microsoft.com/office/drawing/2014/main" id="{E057D8BC-3D39-1020-8E8A-D59D04E81619}"/>
              </a:ext>
            </a:extLst>
          </p:cNvPr>
          <p:cNvGraphicFramePr>
            <a:graphicFrameLocks noGrp="1"/>
          </p:cNvGraphicFramePr>
          <p:nvPr>
            <p:extLst>
              <p:ext uri="{D42A27DB-BD31-4B8C-83A1-F6EECF244321}">
                <p14:modId xmlns:p14="http://schemas.microsoft.com/office/powerpoint/2010/main" val="3009464806"/>
              </p:ext>
            </p:extLst>
          </p:nvPr>
        </p:nvGraphicFramePr>
        <p:xfrm>
          <a:off x="952500" y="750666"/>
          <a:ext cx="16383000" cy="8888634"/>
        </p:xfrm>
        <a:graphic>
          <a:graphicData uri="http://schemas.openxmlformats.org/drawingml/2006/table">
            <a:tbl>
              <a:tblPr firstRow="1" bandRow="1">
                <a:tableStyleId>{5C22544A-7EE6-4342-B048-85BDC9FD1C3A}</a:tableStyleId>
              </a:tblPr>
              <a:tblGrid>
                <a:gridCol w="8153400">
                  <a:extLst>
                    <a:ext uri="{9D8B030D-6E8A-4147-A177-3AD203B41FA5}">
                      <a16:colId xmlns:a16="http://schemas.microsoft.com/office/drawing/2014/main" val="3969548438"/>
                    </a:ext>
                  </a:extLst>
                </a:gridCol>
                <a:gridCol w="8229600">
                  <a:extLst>
                    <a:ext uri="{9D8B030D-6E8A-4147-A177-3AD203B41FA5}">
                      <a16:colId xmlns:a16="http://schemas.microsoft.com/office/drawing/2014/main" val="331350252"/>
                    </a:ext>
                  </a:extLst>
                </a:gridCol>
              </a:tblGrid>
              <a:tr h="4392834">
                <a:tc>
                  <a:txBody>
                    <a:bodyPr/>
                    <a:lstStyle/>
                    <a:p>
                      <a:endParaRPr lang="en-PK" dirty="0"/>
                    </a:p>
                  </a:txBody>
                  <a:tcPr/>
                </a:tc>
                <a:tc>
                  <a:txBody>
                    <a:bodyPr/>
                    <a:lstStyle/>
                    <a:p>
                      <a:endParaRPr lang="en-PK" dirty="0"/>
                    </a:p>
                  </a:txBody>
                  <a:tcPr/>
                </a:tc>
                <a:extLst>
                  <a:ext uri="{0D108BD9-81ED-4DB2-BD59-A6C34878D82A}">
                    <a16:rowId xmlns:a16="http://schemas.microsoft.com/office/drawing/2014/main" val="2655800958"/>
                  </a:ext>
                </a:extLst>
              </a:tr>
              <a:tr h="4495800">
                <a:tc>
                  <a:txBody>
                    <a:bodyPr/>
                    <a:lstStyle/>
                    <a:p>
                      <a:endParaRPr lang="en-PK" dirty="0"/>
                    </a:p>
                  </a:txBody>
                  <a:tcPr/>
                </a:tc>
                <a:tc>
                  <a:txBody>
                    <a:bodyPr/>
                    <a:lstStyle/>
                    <a:p>
                      <a:endParaRPr lang="en-PK" dirty="0"/>
                    </a:p>
                  </a:txBody>
                  <a:tcPr/>
                </a:tc>
                <a:extLst>
                  <a:ext uri="{0D108BD9-81ED-4DB2-BD59-A6C34878D82A}">
                    <a16:rowId xmlns:a16="http://schemas.microsoft.com/office/drawing/2014/main" val="835899912"/>
                  </a:ext>
                </a:extLst>
              </a:tr>
            </a:tbl>
          </a:graphicData>
        </a:graphic>
      </p:graphicFrame>
      <p:sp>
        <p:nvSpPr>
          <p:cNvPr id="10" name="TextBox 9">
            <a:extLst>
              <a:ext uri="{FF2B5EF4-FFF2-40B4-BE49-F238E27FC236}">
                <a16:creationId xmlns:a16="http://schemas.microsoft.com/office/drawing/2014/main" id="{9C391D7D-6E9E-DE6B-EA63-6BF9D75C755B}"/>
              </a:ext>
            </a:extLst>
          </p:cNvPr>
          <p:cNvSpPr txBox="1"/>
          <p:nvPr/>
        </p:nvSpPr>
        <p:spPr>
          <a:xfrm>
            <a:off x="1175657" y="1019780"/>
            <a:ext cx="8001000" cy="3662541"/>
          </a:xfrm>
          <a:prstGeom prst="rect">
            <a:avLst/>
          </a:prstGeom>
          <a:noFill/>
        </p:spPr>
        <p:txBody>
          <a:bodyPr wrap="square" rtlCol="0">
            <a:spAutoFit/>
          </a:bodyPr>
          <a:lstStyle/>
          <a:p>
            <a:pPr algn="ctr"/>
            <a:r>
              <a:rPr lang="en-US" sz="4000" b="1" dirty="0">
                <a:solidFill>
                  <a:schemeClr val="bg1"/>
                </a:solidFill>
              </a:rPr>
              <a:t>Strengths: </a:t>
            </a:r>
          </a:p>
          <a:p>
            <a:pPr marL="457200" indent="-457200">
              <a:buFont typeface="Arial" panose="020B0604020202020204" pitchFamily="34" charset="0"/>
              <a:buChar char="•"/>
            </a:pPr>
            <a:r>
              <a:rPr lang="en-US" sz="3200" dirty="0">
                <a:solidFill>
                  <a:schemeClr val="bg1"/>
                </a:solidFill>
              </a:rPr>
              <a:t>Strong presence in confectionery and biscuits segments</a:t>
            </a:r>
          </a:p>
          <a:p>
            <a:pPr marL="457200" indent="-457200">
              <a:buFont typeface="Arial" panose="020B0604020202020204" pitchFamily="34" charset="0"/>
              <a:buChar char="•"/>
            </a:pPr>
            <a:r>
              <a:rPr lang="en-US" sz="3200" dirty="0">
                <a:solidFill>
                  <a:schemeClr val="bg1"/>
                </a:solidFill>
              </a:rPr>
              <a:t>Diverse product portfolio</a:t>
            </a:r>
          </a:p>
          <a:p>
            <a:pPr marL="457200" indent="-457200">
              <a:buFont typeface="Arial" panose="020B0604020202020204" pitchFamily="34" charset="0"/>
              <a:buChar char="•"/>
            </a:pPr>
            <a:r>
              <a:rPr lang="en-US" sz="3200" dirty="0">
                <a:solidFill>
                  <a:schemeClr val="bg1"/>
                </a:solidFill>
              </a:rPr>
              <a:t>Large and loyal customer base</a:t>
            </a:r>
          </a:p>
          <a:p>
            <a:pPr marL="457200" indent="-457200">
              <a:buFont typeface="Arial" panose="020B0604020202020204" pitchFamily="34" charset="0"/>
              <a:buChar char="•"/>
            </a:pPr>
            <a:r>
              <a:rPr lang="en-US" sz="3200" dirty="0">
                <a:solidFill>
                  <a:schemeClr val="bg1"/>
                </a:solidFill>
              </a:rPr>
              <a:t>State-of-the-art manufacturing facility</a:t>
            </a:r>
          </a:p>
          <a:p>
            <a:pPr marL="457200" indent="-457200">
              <a:buFont typeface="Arial" panose="020B0604020202020204" pitchFamily="34" charset="0"/>
              <a:buChar char="•"/>
            </a:pPr>
            <a:r>
              <a:rPr lang="en-US" sz="3200" dirty="0">
                <a:solidFill>
                  <a:schemeClr val="bg1"/>
                </a:solidFill>
              </a:rPr>
              <a:t>Well-established distribution network</a:t>
            </a:r>
            <a:endParaRPr lang="en-US" dirty="0">
              <a:solidFill>
                <a:schemeClr val="bg1"/>
              </a:solidFill>
            </a:endParaRPr>
          </a:p>
        </p:txBody>
      </p:sp>
      <p:sp>
        <p:nvSpPr>
          <p:cNvPr id="15" name="TextBox 14">
            <a:extLst>
              <a:ext uri="{FF2B5EF4-FFF2-40B4-BE49-F238E27FC236}">
                <a16:creationId xmlns:a16="http://schemas.microsoft.com/office/drawing/2014/main" id="{18935BB4-892B-A3DA-08FA-047B5BEB968A}"/>
              </a:ext>
            </a:extLst>
          </p:cNvPr>
          <p:cNvSpPr txBox="1"/>
          <p:nvPr/>
        </p:nvSpPr>
        <p:spPr>
          <a:xfrm>
            <a:off x="1357325" y="5524500"/>
            <a:ext cx="7637664" cy="3662541"/>
          </a:xfrm>
          <a:prstGeom prst="rect">
            <a:avLst/>
          </a:prstGeom>
          <a:noFill/>
        </p:spPr>
        <p:txBody>
          <a:bodyPr wrap="square" rtlCol="0">
            <a:spAutoFit/>
          </a:bodyPr>
          <a:lstStyle/>
          <a:p>
            <a:pPr algn="ctr"/>
            <a:r>
              <a:rPr lang="en-US" sz="4000" b="1" dirty="0">
                <a:solidFill>
                  <a:schemeClr val="tx2"/>
                </a:solidFill>
              </a:rPr>
              <a:t>Opportunities:</a:t>
            </a:r>
          </a:p>
          <a:p>
            <a:pPr marL="457200" indent="-457200">
              <a:buFont typeface="Arial" panose="020B0604020202020204" pitchFamily="34" charset="0"/>
              <a:buChar char="•"/>
            </a:pPr>
            <a:r>
              <a:rPr lang="en-US" sz="3200" dirty="0">
                <a:solidFill>
                  <a:schemeClr val="tx2"/>
                </a:solidFill>
              </a:rPr>
              <a:t>Potential for growth in domestic and international markets</a:t>
            </a:r>
          </a:p>
          <a:p>
            <a:pPr marL="457200" indent="-457200">
              <a:buFont typeface="Arial" panose="020B0604020202020204" pitchFamily="34" charset="0"/>
              <a:buChar char="•"/>
            </a:pPr>
            <a:r>
              <a:rPr lang="en-US" sz="3200" dirty="0">
                <a:solidFill>
                  <a:schemeClr val="tx2"/>
                </a:solidFill>
              </a:rPr>
              <a:t>Opportunities for innovation and product development</a:t>
            </a:r>
          </a:p>
          <a:p>
            <a:pPr marL="457200" indent="-457200">
              <a:buFont typeface="Arial" panose="020B0604020202020204" pitchFamily="34" charset="0"/>
              <a:buChar char="•"/>
            </a:pPr>
            <a:r>
              <a:rPr lang="en-US" sz="3200" dirty="0">
                <a:solidFill>
                  <a:schemeClr val="tx2"/>
                </a:solidFill>
              </a:rPr>
              <a:t>Opportunities for expansion and diversification</a:t>
            </a:r>
          </a:p>
        </p:txBody>
      </p:sp>
      <p:sp>
        <p:nvSpPr>
          <p:cNvPr id="16" name="TextBox 15">
            <a:extLst>
              <a:ext uri="{FF2B5EF4-FFF2-40B4-BE49-F238E27FC236}">
                <a16:creationId xmlns:a16="http://schemas.microsoft.com/office/drawing/2014/main" id="{FAB3879F-11E1-A15C-1D91-D33668E64F85}"/>
              </a:ext>
            </a:extLst>
          </p:cNvPr>
          <p:cNvSpPr txBox="1"/>
          <p:nvPr/>
        </p:nvSpPr>
        <p:spPr>
          <a:xfrm>
            <a:off x="9196375" y="5517984"/>
            <a:ext cx="7990114" cy="3939540"/>
          </a:xfrm>
          <a:prstGeom prst="rect">
            <a:avLst/>
          </a:prstGeom>
          <a:noFill/>
        </p:spPr>
        <p:txBody>
          <a:bodyPr wrap="square" rtlCol="0">
            <a:spAutoFit/>
          </a:bodyPr>
          <a:lstStyle/>
          <a:p>
            <a:pPr algn="ctr"/>
            <a:r>
              <a:rPr lang="en-US" sz="4000" b="1" dirty="0">
                <a:solidFill>
                  <a:schemeClr val="tx2"/>
                </a:solidFill>
              </a:rPr>
              <a:t>Threats:</a:t>
            </a:r>
          </a:p>
          <a:p>
            <a:pPr marL="457200" indent="-457200">
              <a:buFont typeface="Arial" panose="020B0604020202020204" pitchFamily="34" charset="0"/>
              <a:buChar char="•"/>
            </a:pPr>
            <a:r>
              <a:rPr lang="en-US" sz="3000" dirty="0">
                <a:solidFill>
                  <a:schemeClr val="tx2"/>
                </a:solidFill>
              </a:rPr>
              <a:t>Threats from the external environment, such as political, economic, security, and natural issues</a:t>
            </a:r>
          </a:p>
          <a:p>
            <a:pPr marL="457200" indent="-457200">
              <a:buFont typeface="Arial" panose="020B0604020202020204" pitchFamily="34" charset="0"/>
              <a:buChar char="•"/>
            </a:pPr>
            <a:r>
              <a:rPr lang="en-US" sz="3000" dirty="0">
                <a:solidFill>
                  <a:schemeClr val="tx2"/>
                </a:solidFill>
              </a:rPr>
              <a:t>from the consumer behavior, such as shift in preferences, tastes, and lifestyles</a:t>
            </a:r>
          </a:p>
          <a:p>
            <a:pPr marL="457200" indent="-457200">
              <a:buFont typeface="Arial" panose="020B0604020202020204" pitchFamily="34" charset="0"/>
              <a:buChar char="•"/>
            </a:pPr>
            <a:r>
              <a:rPr lang="en-US" sz="3000" dirty="0">
                <a:solidFill>
                  <a:schemeClr val="tx2"/>
                </a:solidFill>
              </a:rPr>
              <a:t>from the legal and ethical issues, such as allegations of tax evasion, corruption, and environmental pollution</a:t>
            </a:r>
          </a:p>
        </p:txBody>
      </p:sp>
      <p:sp>
        <p:nvSpPr>
          <p:cNvPr id="18" name="TextBox 17">
            <a:extLst>
              <a:ext uri="{FF2B5EF4-FFF2-40B4-BE49-F238E27FC236}">
                <a16:creationId xmlns:a16="http://schemas.microsoft.com/office/drawing/2014/main" id="{6F6605B7-0F0A-3DEC-723B-0A2502D19691}"/>
              </a:ext>
            </a:extLst>
          </p:cNvPr>
          <p:cNvSpPr txBox="1"/>
          <p:nvPr/>
        </p:nvSpPr>
        <p:spPr>
          <a:xfrm>
            <a:off x="9510058" y="989002"/>
            <a:ext cx="7355970" cy="3724096"/>
          </a:xfrm>
          <a:prstGeom prst="rect">
            <a:avLst/>
          </a:prstGeom>
          <a:noFill/>
        </p:spPr>
        <p:txBody>
          <a:bodyPr wrap="square" rtlCol="0">
            <a:spAutoFit/>
          </a:bodyPr>
          <a:lstStyle/>
          <a:p>
            <a:pPr algn="ctr"/>
            <a:r>
              <a:rPr lang="en-US" sz="4000" b="1" dirty="0">
                <a:solidFill>
                  <a:schemeClr val="bg1"/>
                </a:solidFill>
              </a:rPr>
              <a:t>Weaknesses:</a:t>
            </a:r>
          </a:p>
          <a:p>
            <a:pPr algn="ctr"/>
            <a:endParaRPr lang="en-US" sz="3600" b="1" dirty="0">
              <a:solidFill>
                <a:schemeClr val="bg1"/>
              </a:solidFill>
            </a:endParaRPr>
          </a:p>
          <a:p>
            <a:pPr marL="457200" indent="-457200">
              <a:buFont typeface="Arial" panose="020B0604020202020204" pitchFamily="34" charset="0"/>
              <a:buChar char="•"/>
            </a:pPr>
            <a:r>
              <a:rPr lang="en-US" sz="3200" dirty="0">
                <a:solidFill>
                  <a:schemeClr val="bg1"/>
                </a:solidFill>
              </a:rPr>
              <a:t>Intense competition from other players</a:t>
            </a:r>
          </a:p>
          <a:p>
            <a:pPr marL="457200" indent="-457200">
              <a:buFont typeface="Arial" panose="020B0604020202020204" pitchFamily="34" charset="0"/>
              <a:buChar char="•"/>
            </a:pPr>
            <a:r>
              <a:rPr lang="en-US" sz="3200" dirty="0">
                <a:solidFill>
                  <a:schemeClr val="bg1"/>
                </a:solidFill>
              </a:rPr>
              <a:t>Cost pressures due to rising prices of raw materials and currency depreciation</a:t>
            </a:r>
          </a:p>
          <a:p>
            <a:pPr marL="457200" indent="-457200">
              <a:buFont typeface="Arial" panose="020B0604020202020204" pitchFamily="34" charset="0"/>
              <a:buChar char="•"/>
            </a:pPr>
            <a:r>
              <a:rPr lang="en-US" sz="3200" dirty="0">
                <a:solidFill>
                  <a:schemeClr val="bg1"/>
                </a:solidFill>
              </a:rPr>
              <a:t>Regulatory challenges due to taxes, duties, tariffs, and compliance issues</a:t>
            </a:r>
          </a:p>
        </p:txBody>
      </p:sp>
    </p:spTree>
    <p:extLst>
      <p:ext uri="{BB962C8B-B14F-4D97-AF65-F5344CB8AC3E}">
        <p14:creationId xmlns:p14="http://schemas.microsoft.com/office/powerpoint/2010/main" val="2561815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907996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856E42">
                <a:alpha val="96863"/>
              </a:srgbClr>
            </a:solidFill>
          </p:spPr>
        </p:sp>
        <p:sp>
          <p:nvSpPr>
            <p:cNvPr id="4" name="TextBox 4"/>
            <p:cNvSpPr txBox="1"/>
            <p:nvPr/>
          </p:nvSpPr>
          <p:spPr>
            <a:xfrm>
              <a:off x="0" y="-123825"/>
              <a:ext cx="2408296" cy="283315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0" y="0"/>
            <a:ext cx="9163050" cy="10287000"/>
            <a:chOff x="0" y="0"/>
            <a:chExt cx="2413314" cy="2709333"/>
          </a:xfrm>
        </p:grpSpPr>
        <p:sp>
          <p:nvSpPr>
            <p:cNvPr id="9" name="Freeform 9"/>
            <p:cNvSpPr/>
            <p:nvPr/>
          </p:nvSpPr>
          <p:spPr>
            <a:xfrm>
              <a:off x="0" y="0"/>
              <a:ext cx="2413314" cy="2709333"/>
            </a:xfrm>
            <a:custGeom>
              <a:avLst/>
              <a:gdLst/>
              <a:ahLst/>
              <a:cxnLst/>
              <a:rect l="l" t="t" r="r" b="b"/>
              <a:pathLst>
                <a:path w="2413314" h="2709333">
                  <a:moveTo>
                    <a:pt x="0" y="0"/>
                  </a:moveTo>
                  <a:lnTo>
                    <a:pt x="2413314" y="0"/>
                  </a:lnTo>
                  <a:lnTo>
                    <a:pt x="2413314" y="2709333"/>
                  </a:lnTo>
                  <a:lnTo>
                    <a:pt x="0" y="2709333"/>
                  </a:lnTo>
                  <a:close/>
                </a:path>
              </a:pathLst>
            </a:custGeom>
            <a:solidFill>
              <a:srgbClr val="E1CC93"/>
            </a:solidFill>
          </p:spPr>
        </p:sp>
        <p:sp>
          <p:nvSpPr>
            <p:cNvPr id="10" name="TextBox 10"/>
            <p:cNvSpPr txBox="1"/>
            <p:nvPr/>
          </p:nvSpPr>
          <p:spPr>
            <a:xfrm>
              <a:off x="0" y="-123825"/>
              <a:ext cx="2413314" cy="2833158"/>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65891">
            <a:off x="5541030" y="2616382"/>
            <a:ext cx="4512703" cy="4512703"/>
          </a:xfrm>
          <a:custGeom>
            <a:avLst/>
            <a:gdLst/>
            <a:ahLst/>
            <a:cxnLst/>
            <a:rect l="l" t="t" r="r" b="b"/>
            <a:pathLst>
              <a:path w="4512703" h="4512703">
                <a:moveTo>
                  <a:pt x="0" y="0"/>
                </a:moveTo>
                <a:lnTo>
                  <a:pt x="4512703" y="0"/>
                </a:lnTo>
                <a:lnTo>
                  <a:pt x="4512703" y="4512703"/>
                </a:lnTo>
                <a:lnTo>
                  <a:pt x="0" y="4512703"/>
                </a:lnTo>
                <a:lnTo>
                  <a:pt x="0" y="0"/>
                </a:lnTo>
                <a:close/>
              </a:path>
            </a:pathLst>
          </a:custGeom>
          <a:blipFill>
            <a:blip r:embed="rId2"/>
            <a:stretch>
              <a:fillRect/>
            </a:stretch>
          </a:blipFill>
        </p:spPr>
      </p:sp>
      <p:sp>
        <p:nvSpPr>
          <p:cNvPr id="13" name="Freeform 13"/>
          <p:cNvSpPr/>
          <p:nvPr/>
        </p:nvSpPr>
        <p:spPr>
          <a:xfrm rot="677307">
            <a:off x="3931098" y="5776895"/>
            <a:ext cx="6788581" cy="1739621"/>
          </a:xfrm>
          <a:custGeom>
            <a:avLst/>
            <a:gdLst/>
            <a:ahLst/>
            <a:cxnLst/>
            <a:rect l="l" t="t" r="r" b="b"/>
            <a:pathLst>
              <a:path w="6788581" h="1739621">
                <a:moveTo>
                  <a:pt x="0" y="0"/>
                </a:moveTo>
                <a:lnTo>
                  <a:pt x="6788581" y="0"/>
                </a:lnTo>
                <a:lnTo>
                  <a:pt x="6788581" y="1739621"/>
                </a:lnTo>
                <a:lnTo>
                  <a:pt x="0" y="1739621"/>
                </a:lnTo>
                <a:lnTo>
                  <a:pt x="0" y="0"/>
                </a:lnTo>
                <a:close/>
              </a:path>
            </a:pathLst>
          </a:custGeom>
          <a:blipFill>
            <a:blip r:embed="rId3"/>
            <a:stretch>
              <a:fillRect l="-2679" t="-113176" r="-2679" b="-98430"/>
            </a:stretch>
          </a:blipFill>
        </p:spPr>
      </p:sp>
      <p:sp>
        <p:nvSpPr>
          <p:cNvPr id="14" name="Freeform 14"/>
          <p:cNvSpPr/>
          <p:nvPr/>
        </p:nvSpPr>
        <p:spPr>
          <a:xfrm>
            <a:off x="64040" y="2303774"/>
            <a:ext cx="7524918" cy="5822405"/>
          </a:xfrm>
          <a:custGeom>
            <a:avLst/>
            <a:gdLst/>
            <a:ahLst/>
            <a:cxnLst/>
            <a:rect l="l" t="t" r="r" b="b"/>
            <a:pathLst>
              <a:path w="7524918" h="5822405">
                <a:moveTo>
                  <a:pt x="0" y="0"/>
                </a:moveTo>
                <a:lnTo>
                  <a:pt x="7524918" y="0"/>
                </a:lnTo>
                <a:lnTo>
                  <a:pt x="7524918" y="5822406"/>
                </a:lnTo>
                <a:lnTo>
                  <a:pt x="0" y="5822406"/>
                </a:lnTo>
                <a:lnTo>
                  <a:pt x="0" y="0"/>
                </a:lnTo>
                <a:close/>
              </a:path>
            </a:pathLst>
          </a:custGeom>
          <a:blipFill>
            <a:blip r:embed="rId4"/>
            <a:stretch>
              <a:fillRect l="-1019" r="-1019"/>
            </a:stretch>
          </a:blipFill>
        </p:spPr>
      </p:sp>
      <p:grpSp>
        <p:nvGrpSpPr>
          <p:cNvPr id="16" name="Group 16"/>
          <p:cNvGrpSpPr/>
          <p:nvPr/>
        </p:nvGrpSpPr>
        <p:grpSpPr>
          <a:xfrm>
            <a:off x="161954" y="7690867"/>
            <a:ext cx="11759682" cy="2565866"/>
            <a:chOff x="0" y="0"/>
            <a:chExt cx="7466465" cy="1629121"/>
          </a:xfrm>
        </p:grpSpPr>
        <p:sp>
          <p:nvSpPr>
            <p:cNvPr id="17" name="Freeform 17"/>
            <p:cNvSpPr/>
            <p:nvPr/>
          </p:nvSpPr>
          <p:spPr>
            <a:xfrm>
              <a:off x="0" y="0"/>
              <a:ext cx="7466465" cy="1629121"/>
            </a:xfrm>
            <a:custGeom>
              <a:avLst/>
              <a:gdLst/>
              <a:ahLst/>
              <a:cxnLst/>
              <a:rect l="l" t="t" r="r" b="b"/>
              <a:pathLst>
                <a:path w="7466465" h="1629121">
                  <a:moveTo>
                    <a:pt x="17775" y="0"/>
                  </a:moveTo>
                  <a:lnTo>
                    <a:pt x="7448690" y="0"/>
                  </a:lnTo>
                  <a:cubicBezTo>
                    <a:pt x="7458507" y="0"/>
                    <a:pt x="7466465" y="7958"/>
                    <a:pt x="7466465" y="17775"/>
                  </a:cubicBezTo>
                  <a:lnTo>
                    <a:pt x="7466465" y="1611346"/>
                  </a:lnTo>
                  <a:cubicBezTo>
                    <a:pt x="7466465" y="1621163"/>
                    <a:pt x="7458507" y="1629121"/>
                    <a:pt x="7448690" y="1629121"/>
                  </a:cubicBezTo>
                  <a:lnTo>
                    <a:pt x="17775" y="1629121"/>
                  </a:lnTo>
                  <a:cubicBezTo>
                    <a:pt x="7958" y="1629121"/>
                    <a:pt x="0" y="1621163"/>
                    <a:pt x="0" y="1611346"/>
                  </a:cubicBezTo>
                  <a:lnTo>
                    <a:pt x="0" y="17775"/>
                  </a:lnTo>
                  <a:cubicBezTo>
                    <a:pt x="0" y="7958"/>
                    <a:pt x="7958" y="0"/>
                    <a:pt x="17775" y="0"/>
                  </a:cubicBezTo>
                  <a:close/>
                </a:path>
              </a:pathLst>
            </a:custGeom>
            <a:solidFill>
              <a:srgbClr val="FF0000"/>
            </a:solidFill>
            <a:ln cap="rnd">
              <a:noFill/>
              <a:prstDash val="solid"/>
              <a:round/>
            </a:ln>
          </p:spPr>
        </p:sp>
        <p:sp>
          <p:nvSpPr>
            <p:cNvPr id="18" name="TextBox 18"/>
            <p:cNvSpPr txBox="1"/>
            <p:nvPr/>
          </p:nvSpPr>
          <p:spPr>
            <a:xfrm>
              <a:off x="0" y="-47625"/>
              <a:ext cx="7466465" cy="1676746"/>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rot="-1005042" flipH="1">
            <a:off x="5132826" y="350669"/>
            <a:ext cx="3924764" cy="3789182"/>
          </a:xfrm>
          <a:custGeom>
            <a:avLst/>
            <a:gdLst/>
            <a:ahLst/>
            <a:cxnLst/>
            <a:rect l="l" t="t" r="r" b="b"/>
            <a:pathLst>
              <a:path w="3924764" h="3789182">
                <a:moveTo>
                  <a:pt x="3924765" y="0"/>
                </a:moveTo>
                <a:lnTo>
                  <a:pt x="0" y="0"/>
                </a:lnTo>
                <a:lnTo>
                  <a:pt x="0" y="3789181"/>
                </a:lnTo>
                <a:lnTo>
                  <a:pt x="3924765" y="3789181"/>
                </a:lnTo>
                <a:lnTo>
                  <a:pt x="3924765" y="0"/>
                </a:lnTo>
                <a:close/>
              </a:path>
            </a:pathLst>
          </a:custGeom>
          <a:blipFill>
            <a:blip r:embed="rId5" cstate="print">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212116" y="7818483"/>
            <a:ext cx="11558625" cy="2385643"/>
            <a:chOff x="0" y="0"/>
            <a:chExt cx="7338810" cy="1514694"/>
          </a:xfrm>
        </p:grpSpPr>
        <p:sp>
          <p:nvSpPr>
            <p:cNvPr id="21" name="Freeform 21"/>
            <p:cNvSpPr/>
            <p:nvPr/>
          </p:nvSpPr>
          <p:spPr>
            <a:xfrm>
              <a:off x="0" y="0"/>
              <a:ext cx="7338810" cy="1514694"/>
            </a:xfrm>
            <a:custGeom>
              <a:avLst/>
              <a:gdLst/>
              <a:ahLst/>
              <a:cxnLst/>
              <a:rect l="l" t="t" r="r" b="b"/>
              <a:pathLst>
                <a:path w="7338810" h="1514694">
                  <a:moveTo>
                    <a:pt x="18084" y="0"/>
                  </a:moveTo>
                  <a:lnTo>
                    <a:pt x="7320726" y="0"/>
                  </a:lnTo>
                  <a:cubicBezTo>
                    <a:pt x="7330714" y="0"/>
                    <a:pt x="7338810" y="8097"/>
                    <a:pt x="7338810" y="18084"/>
                  </a:cubicBezTo>
                  <a:lnTo>
                    <a:pt x="7338810" y="1496610"/>
                  </a:lnTo>
                  <a:cubicBezTo>
                    <a:pt x="7338810" y="1506598"/>
                    <a:pt x="7330714" y="1514694"/>
                    <a:pt x="7320726" y="1514694"/>
                  </a:cubicBezTo>
                  <a:lnTo>
                    <a:pt x="18084" y="1514694"/>
                  </a:lnTo>
                  <a:cubicBezTo>
                    <a:pt x="8097" y="1514694"/>
                    <a:pt x="0" y="1506598"/>
                    <a:pt x="0" y="1496610"/>
                  </a:cubicBezTo>
                  <a:lnTo>
                    <a:pt x="0" y="18084"/>
                  </a:lnTo>
                  <a:cubicBezTo>
                    <a:pt x="0" y="8097"/>
                    <a:pt x="8097" y="0"/>
                    <a:pt x="18084" y="0"/>
                  </a:cubicBezTo>
                  <a:close/>
                </a:path>
              </a:pathLst>
            </a:custGeom>
            <a:solidFill>
              <a:srgbClr val="FFF2D1"/>
            </a:solidFill>
            <a:ln w="28575" cap="rnd">
              <a:solidFill>
                <a:srgbClr val="0F0326"/>
              </a:solidFill>
              <a:prstDash val="solid"/>
              <a:round/>
            </a:ln>
          </p:spPr>
        </p:sp>
        <p:sp>
          <p:nvSpPr>
            <p:cNvPr id="22" name="TextBox 22"/>
            <p:cNvSpPr txBox="1"/>
            <p:nvPr/>
          </p:nvSpPr>
          <p:spPr>
            <a:xfrm>
              <a:off x="0" y="-47625"/>
              <a:ext cx="7338810" cy="1562319"/>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rot="-609069">
            <a:off x="-35767" y="4808449"/>
            <a:ext cx="4295280" cy="3579400"/>
          </a:xfrm>
          <a:custGeom>
            <a:avLst/>
            <a:gdLst/>
            <a:ahLst/>
            <a:cxnLst/>
            <a:rect l="l" t="t" r="r" b="b"/>
            <a:pathLst>
              <a:path w="4295280" h="3579400">
                <a:moveTo>
                  <a:pt x="0" y="0"/>
                </a:moveTo>
                <a:lnTo>
                  <a:pt x="4295280" y="0"/>
                </a:lnTo>
                <a:lnTo>
                  <a:pt x="4295280" y="3579400"/>
                </a:lnTo>
                <a:lnTo>
                  <a:pt x="0" y="3579400"/>
                </a:lnTo>
                <a:lnTo>
                  <a:pt x="0" y="0"/>
                </a:lnTo>
                <a:close/>
              </a:path>
            </a:pathLst>
          </a:custGeom>
          <a:blipFill>
            <a:blip r:embed="rId7"/>
            <a:stretch>
              <a:fillRect/>
            </a:stretch>
          </a:blipFill>
        </p:spPr>
      </p:sp>
      <p:sp>
        <p:nvSpPr>
          <p:cNvPr id="30" name="TextBox 30"/>
          <p:cNvSpPr txBox="1"/>
          <p:nvPr/>
        </p:nvSpPr>
        <p:spPr>
          <a:xfrm>
            <a:off x="642248" y="8613170"/>
            <a:ext cx="10405840" cy="1190647"/>
          </a:xfrm>
          <a:prstGeom prst="rect">
            <a:avLst/>
          </a:prstGeom>
        </p:spPr>
        <p:txBody>
          <a:bodyPr lIns="0" tIns="0" rIns="0" bIns="0" rtlCol="0" anchor="t">
            <a:spAutoFit/>
          </a:bodyPr>
          <a:lstStyle/>
          <a:p>
            <a:pPr marL="0" lvl="0" indent="0" algn="ctr">
              <a:lnSpc>
                <a:spcPts val="9003"/>
              </a:lnSpc>
              <a:spcBef>
                <a:spcPct val="0"/>
              </a:spcBef>
            </a:pPr>
            <a:r>
              <a:rPr lang="en-US" sz="9600" dirty="0">
                <a:solidFill>
                  <a:srgbClr val="FF0000"/>
                </a:solidFill>
                <a:latin typeface="Calibri" panose="020F0502020204030204" pitchFamily="34" charset="0"/>
              </a:rPr>
              <a:t>Products</a:t>
            </a:r>
          </a:p>
        </p:txBody>
      </p:sp>
      <p:sp>
        <p:nvSpPr>
          <p:cNvPr id="32" name="TextBox 31">
            <a:extLst>
              <a:ext uri="{FF2B5EF4-FFF2-40B4-BE49-F238E27FC236}">
                <a16:creationId xmlns:a16="http://schemas.microsoft.com/office/drawing/2014/main" id="{6C887698-C267-B883-0833-39B7B449FC4C}"/>
              </a:ext>
            </a:extLst>
          </p:cNvPr>
          <p:cNvSpPr txBox="1"/>
          <p:nvPr/>
        </p:nvSpPr>
        <p:spPr>
          <a:xfrm>
            <a:off x="10583573" y="592813"/>
            <a:ext cx="7078928" cy="7571303"/>
          </a:xfrm>
          <a:prstGeom prst="rect">
            <a:avLst/>
          </a:prstGeom>
          <a:noFill/>
        </p:spPr>
        <p:txBody>
          <a:bodyPr wrap="square">
            <a:spAutoFit/>
          </a:bodyPr>
          <a:lstStyle/>
          <a:p>
            <a:pPr algn="r"/>
            <a:r>
              <a:rPr lang="en-US" sz="5400" dirty="0">
                <a:solidFill>
                  <a:schemeClr val="bg1"/>
                </a:solidFill>
              </a:rPr>
              <a:t>Bisconni has a wide and varied product mix, </a:t>
            </a:r>
          </a:p>
          <a:p>
            <a:pPr algn="r"/>
            <a:r>
              <a:rPr lang="en-US" sz="5400" dirty="0">
                <a:solidFill>
                  <a:schemeClr val="bg1"/>
                </a:solidFill>
              </a:rPr>
              <a:t>with over 20 products and 5 product lines, </a:t>
            </a:r>
          </a:p>
          <a:p>
            <a:pPr algn="r"/>
            <a:r>
              <a:rPr lang="en-US" sz="5400" dirty="0">
                <a:solidFill>
                  <a:schemeClr val="bg1"/>
                </a:solidFill>
              </a:rPr>
              <a:t>and also innovates and launches new products to meet the changing consumer needs and trends.</a:t>
            </a:r>
            <a:endParaRPr lang="en-PK" sz="5400" dirty="0">
              <a:solidFill>
                <a:schemeClr val="bg1"/>
              </a:solidFill>
            </a:endParaRPr>
          </a:p>
        </p:txBody>
      </p:sp>
    </p:spTree>
    <p:extLst>
      <p:ext uri="{BB962C8B-B14F-4D97-AF65-F5344CB8AC3E}">
        <p14:creationId xmlns:p14="http://schemas.microsoft.com/office/powerpoint/2010/main" val="3838882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9006431" y="-48318"/>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856E42">
                <a:alpha val="96863"/>
              </a:srgbClr>
            </a:solidFill>
          </p:spPr>
        </p:sp>
        <p:sp>
          <p:nvSpPr>
            <p:cNvPr id="4" name="TextBox 4"/>
            <p:cNvSpPr txBox="1"/>
            <p:nvPr/>
          </p:nvSpPr>
          <p:spPr>
            <a:xfrm>
              <a:off x="0" y="-123825"/>
              <a:ext cx="2408296" cy="283315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0" y="0"/>
            <a:ext cx="9163050" cy="10287000"/>
            <a:chOff x="0" y="0"/>
            <a:chExt cx="2413314" cy="2709333"/>
          </a:xfrm>
        </p:grpSpPr>
        <p:sp>
          <p:nvSpPr>
            <p:cNvPr id="9" name="Freeform 9"/>
            <p:cNvSpPr/>
            <p:nvPr/>
          </p:nvSpPr>
          <p:spPr>
            <a:xfrm>
              <a:off x="0" y="0"/>
              <a:ext cx="2413314" cy="2709333"/>
            </a:xfrm>
            <a:custGeom>
              <a:avLst/>
              <a:gdLst/>
              <a:ahLst/>
              <a:cxnLst/>
              <a:rect l="l" t="t" r="r" b="b"/>
              <a:pathLst>
                <a:path w="2413314" h="2709333">
                  <a:moveTo>
                    <a:pt x="0" y="0"/>
                  </a:moveTo>
                  <a:lnTo>
                    <a:pt x="2413314" y="0"/>
                  </a:lnTo>
                  <a:lnTo>
                    <a:pt x="2413314" y="2709333"/>
                  </a:lnTo>
                  <a:lnTo>
                    <a:pt x="0" y="2709333"/>
                  </a:lnTo>
                  <a:close/>
                </a:path>
              </a:pathLst>
            </a:custGeom>
            <a:solidFill>
              <a:srgbClr val="E1CC93"/>
            </a:solidFill>
          </p:spPr>
        </p:sp>
        <p:sp>
          <p:nvSpPr>
            <p:cNvPr id="10" name="TextBox 10"/>
            <p:cNvSpPr txBox="1"/>
            <p:nvPr/>
          </p:nvSpPr>
          <p:spPr>
            <a:xfrm>
              <a:off x="0" y="-123825"/>
              <a:ext cx="2413314" cy="2833158"/>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65891">
            <a:off x="5541030" y="2616382"/>
            <a:ext cx="4512703" cy="4512703"/>
          </a:xfrm>
          <a:custGeom>
            <a:avLst/>
            <a:gdLst/>
            <a:ahLst/>
            <a:cxnLst/>
            <a:rect l="l" t="t" r="r" b="b"/>
            <a:pathLst>
              <a:path w="4512703" h="4512703">
                <a:moveTo>
                  <a:pt x="0" y="0"/>
                </a:moveTo>
                <a:lnTo>
                  <a:pt x="4512703" y="0"/>
                </a:lnTo>
                <a:lnTo>
                  <a:pt x="4512703" y="4512703"/>
                </a:lnTo>
                <a:lnTo>
                  <a:pt x="0" y="4512703"/>
                </a:lnTo>
                <a:lnTo>
                  <a:pt x="0" y="0"/>
                </a:lnTo>
                <a:close/>
              </a:path>
            </a:pathLst>
          </a:custGeom>
          <a:blipFill>
            <a:blip r:embed="rId2"/>
            <a:stretch>
              <a:fillRect/>
            </a:stretch>
          </a:blipFill>
        </p:spPr>
      </p:sp>
      <p:sp>
        <p:nvSpPr>
          <p:cNvPr id="13" name="Freeform 13"/>
          <p:cNvSpPr/>
          <p:nvPr/>
        </p:nvSpPr>
        <p:spPr>
          <a:xfrm rot="677307">
            <a:off x="3931098" y="5776895"/>
            <a:ext cx="6788581" cy="1739621"/>
          </a:xfrm>
          <a:custGeom>
            <a:avLst/>
            <a:gdLst/>
            <a:ahLst/>
            <a:cxnLst/>
            <a:rect l="l" t="t" r="r" b="b"/>
            <a:pathLst>
              <a:path w="6788581" h="1739621">
                <a:moveTo>
                  <a:pt x="0" y="0"/>
                </a:moveTo>
                <a:lnTo>
                  <a:pt x="6788581" y="0"/>
                </a:lnTo>
                <a:lnTo>
                  <a:pt x="6788581" y="1739621"/>
                </a:lnTo>
                <a:lnTo>
                  <a:pt x="0" y="1739621"/>
                </a:lnTo>
                <a:lnTo>
                  <a:pt x="0" y="0"/>
                </a:lnTo>
                <a:close/>
              </a:path>
            </a:pathLst>
          </a:custGeom>
          <a:blipFill>
            <a:blip r:embed="rId3"/>
            <a:stretch>
              <a:fillRect l="-2679" t="-113176" r="-2679" b="-98430"/>
            </a:stretch>
          </a:blipFill>
        </p:spPr>
      </p:sp>
      <p:sp>
        <p:nvSpPr>
          <p:cNvPr id="14" name="Freeform 14"/>
          <p:cNvSpPr/>
          <p:nvPr/>
        </p:nvSpPr>
        <p:spPr>
          <a:xfrm>
            <a:off x="64040" y="2303774"/>
            <a:ext cx="7524918" cy="5822405"/>
          </a:xfrm>
          <a:custGeom>
            <a:avLst/>
            <a:gdLst/>
            <a:ahLst/>
            <a:cxnLst/>
            <a:rect l="l" t="t" r="r" b="b"/>
            <a:pathLst>
              <a:path w="7524918" h="5822405">
                <a:moveTo>
                  <a:pt x="0" y="0"/>
                </a:moveTo>
                <a:lnTo>
                  <a:pt x="7524918" y="0"/>
                </a:lnTo>
                <a:lnTo>
                  <a:pt x="7524918" y="5822406"/>
                </a:lnTo>
                <a:lnTo>
                  <a:pt x="0" y="5822406"/>
                </a:lnTo>
                <a:lnTo>
                  <a:pt x="0" y="0"/>
                </a:lnTo>
                <a:close/>
              </a:path>
            </a:pathLst>
          </a:custGeom>
          <a:blipFill>
            <a:blip r:embed="rId4"/>
            <a:stretch>
              <a:fillRect l="-1019" r="-1019"/>
            </a:stretch>
          </a:blipFill>
        </p:spPr>
      </p:sp>
      <p:grpSp>
        <p:nvGrpSpPr>
          <p:cNvPr id="16" name="Group 16"/>
          <p:cNvGrpSpPr/>
          <p:nvPr/>
        </p:nvGrpSpPr>
        <p:grpSpPr>
          <a:xfrm>
            <a:off x="161954" y="7690867"/>
            <a:ext cx="11759682" cy="2565866"/>
            <a:chOff x="0" y="0"/>
            <a:chExt cx="7466465" cy="1629121"/>
          </a:xfrm>
        </p:grpSpPr>
        <p:sp>
          <p:nvSpPr>
            <p:cNvPr id="17" name="Freeform 17"/>
            <p:cNvSpPr/>
            <p:nvPr/>
          </p:nvSpPr>
          <p:spPr>
            <a:xfrm>
              <a:off x="0" y="0"/>
              <a:ext cx="7466465" cy="1629121"/>
            </a:xfrm>
            <a:custGeom>
              <a:avLst/>
              <a:gdLst/>
              <a:ahLst/>
              <a:cxnLst/>
              <a:rect l="l" t="t" r="r" b="b"/>
              <a:pathLst>
                <a:path w="7466465" h="1629121">
                  <a:moveTo>
                    <a:pt x="17775" y="0"/>
                  </a:moveTo>
                  <a:lnTo>
                    <a:pt x="7448690" y="0"/>
                  </a:lnTo>
                  <a:cubicBezTo>
                    <a:pt x="7458507" y="0"/>
                    <a:pt x="7466465" y="7958"/>
                    <a:pt x="7466465" y="17775"/>
                  </a:cubicBezTo>
                  <a:lnTo>
                    <a:pt x="7466465" y="1611346"/>
                  </a:lnTo>
                  <a:cubicBezTo>
                    <a:pt x="7466465" y="1621163"/>
                    <a:pt x="7458507" y="1629121"/>
                    <a:pt x="7448690" y="1629121"/>
                  </a:cubicBezTo>
                  <a:lnTo>
                    <a:pt x="17775" y="1629121"/>
                  </a:lnTo>
                  <a:cubicBezTo>
                    <a:pt x="7958" y="1629121"/>
                    <a:pt x="0" y="1621163"/>
                    <a:pt x="0" y="1611346"/>
                  </a:cubicBezTo>
                  <a:lnTo>
                    <a:pt x="0" y="17775"/>
                  </a:lnTo>
                  <a:cubicBezTo>
                    <a:pt x="0" y="7958"/>
                    <a:pt x="7958" y="0"/>
                    <a:pt x="17775" y="0"/>
                  </a:cubicBezTo>
                  <a:close/>
                </a:path>
              </a:pathLst>
            </a:custGeom>
            <a:solidFill>
              <a:srgbClr val="FF0000"/>
            </a:solidFill>
            <a:ln cap="rnd">
              <a:noFill/>
              <a:prstDash val="solid"/>
              <a:round/>
            </a:ln>
          </p:spPr>
        </p:sp>
        <p:sp>
          <p:nvSpPr>
            <p:cNvPr id="18" name="TextBox 18"/>
            <p:cNvSpPr txBox="1"/>
            <p:nvPr/>
          </p:nvSpPr>
          <p:spPr>
            <a:xfrm>
              <a:off x="0" y="-47625"/>
              <a:ext cx="7466465" cy="1676746"/>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rot="-1005042" flipH="1">
            <a:off x="5132826" y="350669"/>
            <a:ext cx="3924764" cy="3789182"/>
          </a:xfrm>
          <a:custGeom>
            <a:avLst/>
            <a:gdLst/>
            <a:ahLst/>
            <a:cxnLst/>
            <a:rect l="l" t="t" r="r" b="b"/>
            <a:pathLst>
              <a:path w="3924764" h="3789182">
                <a:moveTo>
                  <a:pt x="3924765" y="0"/>
                </a:moveTo>
                <a:lnTo>
                  <a:pt x="0" y="0"/>
                </a:lnTo>
                <a:lnTo>
                  <a:pt x="0" y="3789181"/>
                </a:lnTo>
                <a:lnTo>
                  <a:pt x="3924765" y="3789181"/>
                </a:lnTo>
                <a:lnTo>
                  <a:pt x="3924765" y="0"/>
                </a:lnTo>
                <a:close/>
              </a:path>
            </a:pathLst>
          </a:custGeom>
          <a:blipFill>
            <a:blip r:embed="rId5" cstate="print">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212116" y="7818483"/>
            <a:ext cx="11558625" cy="2385643"/>
            <a:chOff x="0" y="0"/>
            <a:chExt cx="7338810" cy="1514694"/>
          </a:xfrm>
        </p:grpSpPr>
        <p:sp>
          <p:nvSpPr>
            <p:cNvPr id="21" name="Freeform 21"/>
            <p:cNvSpPr/>
            <p:nvPr/>
          </p:nvSpPr>
          <p:spPr>
            <a:xfrm>
              <a:off x="0" y="0"/>
              <a:ext cx="7338810" cy="1514694"/>
            </a:xfrm>
            <a:custGeom>
              <a:avLst/>
              <a:gdLst/>
              <a:ahLst/>
              <a:cxnLst/>
              <a:rect l="l" t="t" r="r" b="b"/>
              <a:pathLst>
                <a:path w="7338810" h="1514694">
                  <a:moveTo>
                    <a:pt x="18084" y="0"/>
                  </a:moveTo>
                  <a:lnTo>
                    <a:pt x="7320726" y="0"/>
                  </a:lnTo>
                  <a:cubicBezTo>
                    <a:pt x="7330714" y="0"/>
                    <a:pt x="7338810" y="8097"/>
                    <a:pt x="7338810" y="18084"/>
                  </a:cubicBezTo>
                  <a:lnTo>
                    <a:pt x="7338810" y="1496610"/>
                  </a:lnTo>
                  <a:cubicBezTo>
                    <a:pt x="7338810" y="1506598"/>
                    <a:pt x="7330714" y="1514694"/>
                    <a:pt x="7320726" y="1514694"/>
                  </a:cubicBezTo>
                  <a:lnTo>
                    <a:pt x="18084" y="1514694"/>
                  </a:lnTo>
                  <a:cubicBezTo>
                    <a:pt x="8097" y="1514694"/>
                    <a:pt x="0" y="1506598"/>
                    <a:pt x="0" y="1496610"/>
                  </a:cubicBezTo>
                  <a:lnTo>
                    <a:pt x="0" y="18084"/>
                  </a:lnTo>
                  <a:cubicBezTo>
                    <a:pt x="0" y="8097"/>
                    <a:pt x="8097" y="0"/>
                    <a:pt x="18084" y="0"/>
                  </a:cubicBezTo>
                  <a:close/>
                </a:path>
              </a:pathLst>
            </a:custGeom>
            <a:solidFill>
              <a:srgbClr val="FFF2D1"/>
            </a:solidFill>
            <a:ln w="28575" cap="rnd">
              <a:solidFill>
                <a:srgbClr val="0F0326"/>
              </a:solidFill>
              <a:prstDash val="solid"/>
              <a:round/>
            </a:ln>
          </p:spPr>
        </p:sp>
        <p:sp>
          <p:nvSpPr>
            <p:cNvPr id="22" name="TextBox 22"/>
            <p:cNvSpPr txBox="1"/>
            <p:nvPr/>
          </p:nvSpPr>
          <p:spPr>
            <a:xfrm>
              <a:off x="0" y="-47625"/>
              <a:ext cx="7338810" cy="1562319"/>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rot="-609069">
            <a:off x="-35767" y="4808449"/>
            <a:ext cx="4295280" cy="3579400"/>
          </a:xfrm>
          <a:custGeom>
            <a:avLst/>
            <a:gdLst/>
            <a:ahLst/>
            <a:cxnLst/>
            <a:rect l="l" t="t" r="r" b="b"/>
            <a:pathLst>
              <a:path w="4295280" h="3579400">
                <a:moveTo>
                  <a:pt x="0" y="0"/>
                </a:moveTo>
                <a:lnTo>
                  <a:pt x="4295280" y="0"/>
                </a:lnTo>
                <a:lnTo>
                  <a:pt x="4295280" y="3579400"/>
                </a:lnTo>
                <a:lnTo>
                  <a:pt x="0" y="3579400"/>
                </a:lnTo>
                <a:lnTo>
                  <a:pt x="0" y="0"/>
                </a:lnTo>
                <a:close/>
              </a:path>
            </a:pathLst>
          </a:custGeom>
          <a:blipFill>
            <a:blip r:embed="rId7"/>
            <a:stretch>
              <a:fillRect/>
            </a:stretch>
          </a:blipFill>
        </p:spPr>
      </p:sp>
      <p:sp>
        <p:nvSpPr>
          <p:cNvPr id="32" name="TextBox 31">
            <a:extLst>
              <a:ext uri="{FF2B5EF4-FFF2-40B4-BE49-F238E27FC236}">
                <a16:creationId xmlns:a16="http://schemas.microsoft.com/office/drawing/2014/main" id="{6C887698-C267-B883-0833-39B7B449FC4C}"/>
              </a:ext>
            </a:extLst>
          </p:cNvPr>
          <p:cNvSpPr txBox="1"/>
          <p:nvPr/>
        </p:nvSpPr>
        <p:spPr>
          <a:xfrm>
            <a:off x="12019549" y="48318"/>
            <a:ext cx="5690017" cy="9818072"/>
          </a:xfrm>
          <a:prstGeom prst="rect">
            <a:avLst/>
          </a:prstGeom>
          <a:noFill/>
        </p:spPr>
        <p:txBody>
          <a:bodyPr wrap="square">
            <a:spAutoFit/>
          </a:bodyPr>
          <a:lstStyle/>
          <a:p>
            <a:r>
              <a:rPr lang="en-US" sz="4400" dirty="0">
                <a:solidFill>
                  <a:schemeClr val="bg1"/>
                </a:solidFill>
              </a:rPr>
              <a:t>Bisconni sets its prices</a:t>
            </a:r>
          </a:p>
          <a:p>
            <a:pPr marL="571500" indent="-571500">
              <a:buFont typeface="Arial" panose="020B0604020202020204" pitchFamily="34" charset="0"/>
              <a:buChar char="•"/>
            </a:pPr>
            <a:r>
              <a:rPr lang="en-US" sz="4400" dirty="0">
                <a:solidFill>
                  <a:schemeClr val="bg1"/>
                </a:solidFill>
              </a:rPr>
              <a:t>by adding a fixed percentage of profit margin to the total cost of production, </a:t>
            </a:r>
          </a:p>
          <a:p>
            <a:pPr marL="571500" indent="-571500">
              <a:buFont typeface="Arial" panose="020B0604020202020204" pitchFamily="34" charset="0"/>
              <a:buChar char="•"/>
            </a:pPr>
            <a:r>
              <a:rPr lang="en-US" sz="4400" dirty="0">
                <a:solidFill>
                  <a:schemeClr val="bg1"/>
                </a:solidFill>
              </a:rPr>
              <a:t>by considering the prices of its competitors,</a:t>
            </a:r>
          </a:p>
          <a:p>
            <a:pPr marL="571500" indent="-571500">
              <a:buFont typeface="Arial" panose="020B0604020202020204" pitchFamily="34" charset="0"/>
              <a:buChar char="•"/>
            </a:pPr>
            <a:r>
              <a:rPr lang="en-US" sz="4400" dirty="0">
                <a:solidFill>
                  <a:schemeClr val="bg1"/>
                </a:solidFill>
              </a:rPr>
              <a:t>by using odd numbers such as PKR 9.99, PKR 19.99, or PKR 49.99 to create a perception of value and affordability</a:t>
            </a:r>
            <a:r>
              <a:rPr lang="en-US" sz="6000" dirty="0">
                <a:solidFill>
                  <a:schemeClr val="bg1"/>
                </a:solidFill>
              </a:rPr>
              <a:t>. </a:t>
            </a:r>
          </a:p>
        </p:txBody>
      </p:sp>
      <p:sp>
        <p:nvSpPr>
          <p:cNvPr id="6" name="TextBox 5">
            <a:extLst>
              <a:ext uri="{FF2B5EF4-FFF2-40B4-BE49-F238E27FC236}">
                <a16:creationId xmlns:a16="http://schemas.microsoft.com/office/drawing/2014/main" id="{74A030CD-43CA-51D0-75A7-4226B597EBD4}"/>
              </a:ext>
            </a:extLst>
          </p:cNvPr>
          <p:cNvSpPr txBox="1"/>
          <p:nvPr/>
        </p:nvSpPr>
        <p:spPr>
          <a:xfrm>
            <a:off x="1058714" y="8241654"/>
            <a:ext cx="10363200" cy="1569660"/>
          </a:xfrm>
          <a:prstGeom prst="rect">
            <a:avLst/>
          </a:prstGeom>
          <a:noFill/>
        </p:spPr>
        <p:txBody>
          <a:bodyPr wrap="square">
            <a:spAutoFit/>
          </a:bodyPr>
          <a:lstStyle/>
          <a:p>
            <a:pPr algn="ctr"/>
            <a:r>
              <a:rPr lang="en-US" sz="9600" dirty="0">
                <a:solidFill>
                  <a:srgbClr val="FF0000"/>
                </a:solidFill>
              </a:rPr>
              <a:t>Pricing</a:t>
            </a:r>
            <a:endParaRPr lang="en-PK" sz="9600" dirty="0">
              <a:solidFill>
                <a:srgbClr val="FF0000"/>
              </a:solidFill>
            </a:endParaRPr>
          </a:p>
        </p:txBody>
      </p:sp>
    </p:spTree>
    <p:extLst>
      <p:ext uri="{BB962C8B-B14F-4D97-AF65-F5344CB8AC3E}">
        <p14:creationId xmlns:p14="http://schemas.microsoft.com/office/powerpoint/2010/main" val="2347514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9058360" y="-65547"/>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856E42">
                <a:alpha val="96863"/>
              </a:srgbClr>
            </a:solidFill>
          </p:spPr>
        </p:sp>
        <p:sp>
          <p:nvSpPr>
            <p:cNvPr id="4" name="TextBox 4"/>
            <p:cNvSpPr txBox="1"/>
            <p:nvPr/>
          </p:nvSpPr>
          <p:spPr>
            <a:xfrm>
              <a:off x="0" y="-123825"/>
              <a:ext cx="2408296" cy="283315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0" y="0"/>
            <a:ext cx="9163050" cy="10287000"/>
            <a:chOff x="0" y="0"/>
            <a:chExt cx="2413314" cy="2709333"/>
          </a:xfrm>
        </p:grpSpPr>
        <p:sp>
          <p:nvSpPr>
            <p:cNvPr id="9" name="Freeform 9"/>
            <p:cNvSpPr/>
            <p:nvPr/>
          </p:nvSpPr>
          <p:spPr>
            <a:xfrm>
              <a:off x="0" y="0"/>
              <a:ext cx="2413314" cy="2709333"/>
            </a:xfrm>
            <a:custGeom>
              <a:avLst/>
              <a:gdLst/>
              <a:ahLst/>
              <a:cxnLst/>
              <a:rect l="l" t="t" r="r" b="b"/>
              <a:pathLst>
                <a:path w="2413314" h="2709333">
                  <a:moveTo>
                    <a:pt x="0" y="0"/>
                  </a:moveTo>
                  <a:lnTo>
                    <a:pt x="2413314" y="0"/>
                  </a:lnTo>
                  <a:lnTo>
                    <a:pt x="2413314" y="2709333"/>
                  </a:lnTo>
                  <a:lnTo>
                    <a:pt x="0" y="2709333"/>
                  </a:lnTo>
                  <a:close/>
                </a:path>
              </a:pathLst>
            </a:custGeom>
            <a:solidFill>
              <a:srgbClr val="E1CC93"/>
            </a:solidFill>
          </p:spPr>
        </p:sp>
        <p:sp>
          <p:nvSpPr>
            <p:cNvPr id="10" name="TextBox 10"/>
            <p:cNvSpPr txBox="1"/>
            <p:nvPr/>
          </p:nvSpPr>
          <p:spPr>
            <a:xfrm>
              <a:off x="0" y="-123825"/>
              <a:ext cx="2413314" cy="2833158"/>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65891">
            <a:off x="5541030" y="2616382"/>
            <a:ext cx="4512703" cy="4512703"/>
          </a:xfrm>
          <a:custGeom>
            <a:avLst/>
            <a:gdLst/>
            <a:ahLst/>
            <a:cxnLst/>
            <a:rect l="l" t="t" r="r" b="b"/>
            <a:pathLst>
              <a:path w="4512703" h="4512703">
                <a:moveTo>
                  <a:pt x="0" y="0"/>
                </a:moveTo>
                <a:lnTo>
                  <a:pt x="4512703" y="0"/>
                </a:lnTo>
                <a:lnTo>
                  <a:pt x="4512703" y="4512703"/>
                </a:lnTo>
                <a:lnTo>
                  <a:pt x="0" y="4512703"/>
                </a:lnTo>
                <a:lnTo>
                  <a:pt x="0" y="0"/>
                </a:lnTo>
                <a:close/>
              </a:path>
            </a:pathLst>
          </a:custGeom>
          <a:blipFill>
            <a:blip r:embed="rId2"/>
            <a:stretch>
              <a:fillRect/>
            </a:stretch>
          </a:blipFill>
        </p:spPr>
      </p:sp>
      <p:sp>
        <p:nvSpPr>
          <p:cNvPr id="13" name="Freeform 13"/>
          <p:cNvSpPr/>
          <p:nvPr/>
        </p:nvSpPr>
        <p:spPr>
          <a:xfrm rot="677307">
            <a:off x="3931098" y="5776895"/>
            <a:ext cx="6788581" cy="1739621"/>
          </a:xfrm>
          <a:custGeom>
            <a:avLst/>
            <a:gdLst/>
            <a:ahLst/>
            <a:cxnLst/>
            <a:rect l="l" t="t" r="r" b="b"/>
            <a:pathLst>
              <a:path w="6788581" h="1739621">
                <a:moveTo>
                  <a:pt x="0" y="0"/>
                </a:moveTo>
                <a:lnTo>
                  <a:pt x="6788581" y="0"/>
                </a:lnTo>
                <a:lnTo>
                  <a:pt x="6788581" y="1739621"/>
                </a:lnTo>
                <a:lnTo>
                  <a:pt x="0" y="1739621"/>
                </a:lnTo>
                <a:lnTo>
                  <a:pt x="0" y="0"/>
                </a:lnTo>
                <a:close/>
              </a:path>
            </a:pathLst>
          </a:custGeom>
          <a:blipFill>
            <a:blip r:embed="rId3"/>
            <a:stretch>
              <a:fillRect l="-2679" t="-113176" r="-2679" b="-98430"/>
            </a:stretch>
          </a:blipFill>
        </p:spPr>
      </p:sp>
      <p:sp>
        <p:nvSpPr>
          <p:cNvPr id="14" name="Freeform 14"/>
          <p:cNvSpPr/>
          <p:nvPr/>
        </p:nvSpPr>
        <p:spPr>
          <a:xfrm>
            <a:off x="64040" y="2303774"/>
            <a:ext cx="7524918" cy="5822405"/>
          </a:xfrm>
          <a:custGeom>
            <a:avLst/>
            <a:gdLst/>
            <a:ahLst/>
            <a:cxnLst/>
            <a:rect l="l" t="t" r="r" b="b"/>
            <a:pathLst>
              <a:path w="7524918" h="5822405">
                <a:moveTo>
                  <a:pt x="0" y="0"/>
                </a:moveTo>
                <a:lnTo>
                  <a:pt x="7524918" y="0"/>
                </a:lnTo>
                <a:lnTo>
                  <a:pt x="7524918" y="5822406"/>
                </a:lnTo>
                <a:lnTo>
                  <a:pt x="0" y="5822406"/>
                </a:lnTo>
                <a:lnTo>
                  <a:pt x="0" y="0"/>
                </a:lnTo>
                <a:close/>
              </a:path>
            </a:pathLst>
          </a:custGeom>
          <a:blipFill>
            <a:blip r:embed="rId4"/>
            <a:stretch>
              <a:fillRect l="-1019" r="-1019"/>
            </a:stretch>
          </a:blipFill>
        </p:spPr>
      </p:sp>
      <p:grpSp>
        <p:nvGrpSpPr>
          <p:cNvPr id="16" name="Group 16"/>
          <p:cNvGrpSpPr/>
          <p:nvPr/>
        </p:nvGrpSpPr>
        <p:grpSpPr>
          <a:xfrm>
            <a:off x="161954" y="7690867"/>
            <a:ext cx="11759682" cy="2565866"/>
            <a:chOff x="0" y="0"/>
            <a:chExt cx="7466465" cy="1629121"/>
          </a:xfrm>
        </p:grpSpPr>
        <p:sp>
          <p:nvSpPr>
            <p:cNvPr id="17" name="Freeform 17"/>
            <p:cNvSpPr/>
            <p:nvPr/>
          </p:nvSpPr>
          <p:spPr>
            <a:xfrm>
              <a:off x="0" y="0"/>
              <a:ext cx="7466465" cy="1629121"/>
            </a:xfrm>
            <a:custGeom>
              <a:avLst/>
              <a:gdLst/>
              <a:ahLst/>
              <a:cxnLst/>
              <a:rect l="l" t="t" r="r" b="b"/>
              <a:pathLst>
                <a:path w="7466465" h="1629121">
                  <a:moveTo>
                    <a:pt x="17775" y="0"/>
                  </a:moveTo>
                  <a:lnTo>
                    <a:pt x="7448690" y="0"/>
                  </a:lnTo>
                  <a:cubicBezTo>
                    <a:pt x="7458507" y="0"/>
                    <a:pt x="7466465" y="7958"/>
                    <a:pt x="7466465" y="17775"/>
                  </a:cubicBezTo>
                  <a:lnTo>
                    <a:pt x="7466465" y="1611346"/>
                  </a:lnTo>
                  <a:cubicBezTo>
                    <a:pt x="7466465" y="1621163"/>
                    <a:pt x="7458507" y="1629121"/>
                    <a:pt x="7448690" y="1629121"/>
                  </a:cubicBezTo>
                  <a:lnTo>
                    <a:pt x="17775" y="1629121"/>
                  </a:lnTo>
                  <a:cubicBezTo>
                    <a:pt x="7958" y="1629121"/>
                    <a:pt x="0" y="1621163"/>
                    <a:pt x="0" y="1611346"/>
                  </a:cubicBezTo>
                  <a:lnTo>
                    <a:pt x="0" y="17775"/>
                  </a:lnTo>
                  <a:cubicBezTo>
                    <a:pt x="0" y="7958"/>
                    <a:pt x="7958" y="0"/>
                    <a:pt x="17775" y="0"/>
                  </a:cubicBezTo>
                  <a:close/>
                </a:path>
              </a:pathLst>
            </a:custGeom>
            <a:solidFill>
              <a:srgbClr val="FF0000"/>
            </a:solidFill>
            <a:ln cap="rnd">
              <a:noFill/>
              <a:prstDash val="solid"/>
              <a:round/>
            </a:ln>
          </p:spPr>
        </p:sp>
        <p:sp>
          <p:nvSpPr>
            <p:cNvPr id="18" name="TextBox 18"/>
            <p:cNvSpPr txBox="1"/>
            <p:nvPr/>
          </p:nvSpPr>
          <p:spPr>
            <a:xfrm>
              <a:off x="0" y="-47625"/>
              <a:ext cx="7466465" cy="1676746"/>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rot="-1005042" flipH="1">
            <a:off x="5132826" y="350669"/>
            <a:ext cx="3924764" cy="3789182"/>
          </a:xfrm>
          <a:custGeom>
            <a:avLst/>
            <a:gdLst/>
            <a:ahLst/>
            <a:cxnLst/>
            <a:rect l="l" t="t" r="r" b="b"/>
            <a:pathLst>
              <a:path w="3924764" h="3789182">
                <a:moveTo>
                  <a:pt x="3924765" y="0"/>
                </a:moveTo>
                <a:lnTo>
                  <a:pt x="0" y="0"/>
                </a:lnTo>
                <a:lnTo>
                  <a:pt x="0" y="3789181"/>
                </a:lnTo>
                <a:lnTo>
                  <a:pt x="3924765" y="3789181"/>
                </a:lnTo>
                <a:lnTo>
                  <a:pt x="3924765" y="0"/>
                </a:lnTo>
                <a:close/>
              </a:path>
            </a:pathLst>
          </a:custGeom>
          <a:blipFill>
            <a:blip r:embed="rId5" cstate="print">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212116" y="7818483"/>
            <a:ext cx="11558625" cy="2385643"/>
            <a:chOff x="0" y="0"/>
            <a:chExt cx="7338810" cy="1514694"/>
          </a:xfrm>
        </p:grpSpPr>
        <p:sp>
          <p:nvSpPr>
            <p:cNvPr id="21" name="Freeform 21"/>
            <p:cNvSpPr/>
            <p:nvPr/>
          </p:nvSpPr>
          <p:spPr>
            <a:xfrm>
              <a:off x="0" y="0"/>
              <a:ext cx="7338810" cy="1514694"/>
            </a:xfrm>
            <a:custGeom>
              <a:avLst/>
              <a:gdLst/>
              <a:ahLst/>
              <a:cxnLst/>
              <a:rect l="l" t="t" r="r" b="b"/>
              <a:pathLst>
                <a:path w="7338810" h="1514694">
                  <a:moveTo>
                    <a:pt x="18084" y="0"/>
                  </a:moveTo>
                  <a:lnTo>
                    <a:pt x="7320726" y="0"/>
                  </a:lnTo>
                  <a:cubicBezTo>
                    <a:pt x="7330714" y="0"/>
                    <a:pt x="7338810" y="8097"/>
                    <a:pt x="7338810" y="18084"/>
                  </a:cubicBezTo>
                  <a:lnTo>
                    <a:pt x="7338810" y="1496610"/>
                  </a:lnTo>
                  <a:cubicBezTo>
                    <a:pt x="7338810" y="1506598"/>
                    <a:pt x="7330714" y="1514694"/>
                    <a:pt x="7320726" y="1514694"/>
                  </a:cubicBezTo>
                  <a:lnTo>
                    <a:pt x="18084" y="1514694"/>
                  </a:lnTo>
                  <a:cubicBezTo>
                    <a:pt x="8097" y="1514694"/>
                    <a:pt x="0" y="1506598"/>
                    <a:pt x="0" y="1496610"/>
                  </a:cubicBezTo>
                  <a:lnTo>
                    <a:pt x="0" y="18084"/>
                  </a:lnTo>
                  <a:cubicBezTo>
                    <a:pt x="0" y="8097"/>
                    <a:pt x="8097" y="0"/>
                    <a:pt x="18084" y="0"/>
                  </a:cubicBezTo>
                  <a:close/>
                </a:path>
              </a:pathLst>
            </a:custGeom>
            <a:solidFill>
              <a:srgbClr val="FFF2D1"/>
            </a:solidFill>
            <a:ln w="28575" cap="rnd">
              <a:solidFill>
                <a:srgbClr val="0F0326"/>
              </a:solidFill>
              <a:prstDash val="solid"/>
              <a:round/>
            </a:ln>
          </p:spPr>
        </p:sp>
        <p:sp>
          <p:nvSpPr>
            <p:cNvPr id="22" name="TextBox 22"/>
            <p:cNvSpPr txBox="1"/>
            <p:nvPr/>
          </p:nvSpPr>
          <p:spPr>
            <a:xfrm>
              <a:off x="0" y="-47625"/>
              <a:ext cx="7338810" cy="1562319"/>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rot="-609069">
            <a:off x="-35767" y="4808449"/>
            <a:ext cx="4295280" cy="3579400"/>
          </a:xfrm>
          <a:custGeom>
            <a:avLst/>
            <a:gdLst/>
            <a:ahLst/>
            <a:cxnLst/>
            <a:rect l="l" t="t" r="r" b="b"/>
            <a:pathLst>
              <a:path w="4295280" h="3579400">
                <a:moveTo>
                  <a:pt x="0" y="0"/>
                </a:moveTo>
                <a:lnTo>
                  <a:pt x="4295280" y="0"/>
                </a:lnTo>
                <a:lnTo>
                  <a:pt x="4295280" y="3579400"/>
                </a:lnTo>
                <a:lnTo>
                  <a:pt x="0" y="3579400"/>
                </a:lnTo>
                <a:lnTo>
                  <a:pt x="0" y="0"/>
                </a:lnTo>
                <a:close/>
              </a:path>
            </a:pathLst>
          </a:custGeom>
          <a:blipFill>
            <a:blip r:embed="rId7"/>
            <a:stretch>
              <a:fillRect/>
            </a:stretch>
          </a:blipFill>
        </p:spPr>
      </p:sp>
      <p:sp>
        <p:nvSpPr>
          <p:cNvPr id="32" name="TextBox 31">
            <a:extLst>
              <a:ext uri="{FF2B5EF4-FFF2-40B4-BE49-F238E27FC236}">
                <a16:creationId xmlns:a16="http://schemas.microsoft.com/office/drawing/2014/main" id="{6C887698-C267-B883-0833-39B7B449FC4C}"/>
              </a:ext>
            </a:extLst>
          </p:cNvPr>
          <p:cNvSpPr txBox="1"/>
          <p:nvPr/>
        </p:nvSpPr>
        <p:spPr>
          <a:xfrm>
            <a:off x="11421914" y="461304"/>
            <a:ext cx="6362480" cy="9233297"/>
          </a:xfrm>
          <a:prstGeom prst="rect">
            <a:avLst/>
          </a:prstGeom>
          <a:noFill/>
        </p:spPr>
        <p:txBody>
          <a:bodyPr wrap="square">
            <a:spAutoFit/>
          </a:bodyPr>
          <a:lstStyle/>
          <a:p>
            <a:pPr marL="685800" indent="-685800">
              <a:buFont typeface="Arial" panose="020B0604020202020204" pitchFamily="34" charset="0"/>
              <a:buChar char="•"/>
            </a:pPr>
            <a:r>
              <a:rPr lang="en-US" sz="5400" dirty="0">
                <a:solidFill>
                  <a:schemeClr val="bg1"/>
                </a:solidFill>
              </a:rPr>
              <a:t>Bisconni sells its products in Pakistan and worldwide, using direct, indirect, and hybrid channels.</a:t>
            </a:r>
          </a:p>
          <a:p>
            <a:pPr marL="685800" indent="-685800">
              <a:buFont typeface="Arial" panose="020B0604020202020204" pitchFamily="34" charset="0"/>
              <a:buChar char="•"/>
            </a:pPr>
            <a:r>
              <a:rPr lang="en-US" sz="5400" dirty="0">
                <a:solidFill>
                  <a:schemeClr val="bg1"/>
                </a:solidFill>
              </a:rPr>
              <a:t> Bisconni uses both retailing and wholesaling methods to reach its customers.</a:t>
            </a:r>
          </a:p>
        </p:txBody>
      </p:sp>
      <p:sp>
        <p:nvSpPr>
          <p:cNvPr id="6" name="TextBox 5">
            <a:extLst>
              <a:ext uri="{FF2B5EF4-FFF2-40B4-BE49-F238E27FC236}">
                <a16:creationId xmlns:a16="http://schemas.microsoft.com/office/drawing/2014/main" id="{74A030CD-43CA-51D0-75A7-4226B597EBD4}"/>
              </a:ext>
            </a:extLst>
          </p:cNvPr>
          <p:cNvSpPr txBox="1"/>
          <p:nvPr/>
        </p:nvSpPr>
        <p:spPr>
          <a:xfrm>
            <a:off x="1058714" y="8241654"/>
            <a:ext cx="10363200" cy="1569660"/>
          </a:xfrm>
          <a:prstGeom prst="rect">
            <a:avLst/>
          </a:prstGeom>
          <a:noFill/>
        </p:spPr>
        <p:txBody>
          <a:bodyPr wrap="square">
            <a:spAutoFit/>
          </a:bodyPr>
          <a:lstStyle/>
          <a:p>
            <a:pPr algn="ctr"/>
            <a:r>
              <a:rPr lang="en-US" sz="9600" dirty="0">
                <a:solidFill>
                  <a:srgbClr val="FF0000"/>
                </a:solidFill>
              </a:rPr>
              <a:t>Place</a:t>
            </a:r>
            <a:endParaRPr lang="en-PK" sz="9600" dirty="0">
              <a:solidFill>
                <a:srgbClr val="FF0000"/>
              </a:solidFill>
            </a:endParaRPr>
          </a:p>
        </p:txBody>
      </p:sp>
    </p:spTree>
    <p:extLst>
      <p:ext uri="{BB962C8B-B14F-4D97-AF65-F5344CB8AC3E}">
        <p14:creationId xmlns:p14="http://schemas.microsoft.com/office/powerpoint/2010/main" val="384235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0" y="4205067"/>
            <a:ext cx="18288000" cy="6081933"/>
            <a:chOff x="0" y="0"/>
            <a:chExt cx="4816593" cy="1601826"/>
          </a:xfrm>
        </p:grpSpPr>
        <p:sp>
          <p:nvSpPr>
            <p:cNvPr id="3" name="Freeform 3"/>
            <p:cNvSpPr/>
            <p:nvPr/>
          </p:nvSpPr>
          <p:spPr>
            <a:xfrm>
              <a:off x="0" y="0"/>
              <a:ext cx="4816592" cy="1601826"/>
            </a:xfrm>
            <a:custGeom>
              <a:avLst/>
              <a:gdLst/>
              <a:ahLst/>
              <a:cxnLst/>
              <a:rect l="l" t="t" r="r" b="b"/>
              <a:pathLst>
                <a:path w="4816592" h="1601826">
                  <a:moveTo>
                    <a:pt x="0" y="0"/>
                  </a:moveTo>
                  <a:lnTo>
                    <a:pt x="4816592" y="0"/>
                  </a:lnTo>
                  <a:lnTo>
                    <a:pt x="4816592" y="1601826"/>
                  </a:lnTo>
                  <a:lnTo>
                    <a:pt x="0" y="1601826"/>
                  </a:lnTo>
                  <a:close/>
                </a:path>
              </a:pathLst>
            </a:custGeom>
            <a:solidFill>
              <a:srgbClr val="FF5106"/>
            </a:solidFill>
          </p:spPr>
        </p:sp>
        <p:sp>
          <p:nvSpPr>
            <p:cNvPr id="4" name="TextBox 4"/>
            <p:cNvSpPr txBox="1"/>
            <p:nvPr/>
          </p:nvSpPr>
          <p:spPr>
            <a:xfrm>
              <a:off x="0" y="-123825"/>
              <a:ext cx="4816593" cy="1725651"/>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5400000">
            <a:off x="-5021885" y="4745184"/>
            <a:ext cx="10287000" cy="852921"/>
          </a:xfrm>
          <a:custGeom>
            <a:avLst/>
            <a:gdLst/>
            <a:ahLst/>
            <a:cxnLst/>
            <a:rect l="l" t="t" r="r" b="b"/>
            <a:pathLst>
              <a:path w="10287000" h="852921">
                <a:moveTo>
                  <a:pt x="0" y="0"/>
                </a:moveTo>
                <a:lnTo>
                  <a:pt x="10287000" y="0"/>
                </a:lnTo>
                <a:lnTo>
                  <a:pt x="10287000" y="852920"/>
                </a:lnTo>
                <a:lnTo>
                  <a:pt x="0" y="852920"/>
                </a:lnTo>
                <a:lnTo>
                  <a:pt x="0" y="0"/>
                </a:lnTo>
                <a:close/>
              </a:path>
            </a:pathLst>
          </a:custGeom>
          <a:blipFill>
            <a:blip r:embed="rId2">
              <a:extLst>
                <a:ext uri="{96DAC541-7B7A-43D3-8B79-37D633B846F1}">
                  <asvg:svgBlip xmlns:asvg="http://schemas.microsoft.com/office/drawing/2016/SVG/main" r:embed="rId3"/>
                </a:ext>
              </a:extLst>
            </a:blip>
            <a:stretch>
              <a:fillRect t="-1110492"/>
            </a:stretch>
          </a:blipFill>
        </p:spPr>
      </p:sp>
      <p:sp>
        <p:nvSpPr>
          <p:cNvPr id="6" name="Freeform 6"/>
          <p:cNvSpPr/>
          <p:nvPr/>
        </p:nvSpPr>
        <p:spPr>
          <a:xfrm rot="-5400000">
            <a:off x="12973050" y="4699395"/>
            <a:ext cx="10287000" cy="852921"/>
          </a:xfrm>
          <a:custGeom>
            <a:avLst/>
            <a:gdLst/>
            <a:ahLst/>
            <a:cxnLst/>
            <a:rect l="l" t="t" r="r" b="b"/>
            <a:pathLst>
              <a:path w="10287000" h="852921">
                <a:moveTo>
                  <a:pt x="0" y="0"/>
                </a:moveTo>
                <a:lnTo>
                  <a:pt x="10287000" y="0"/>
                </a:lnTo>
                <a:lnTo>
                  <a:pt x="10287000" y="852921"/>
                </a:lnTo>
                <a:lnTo>
                  <a:pt x="0" y="852921"/>
                </a:lnTo>
                <a:lnTo>
                  <a:pt x="0" y="0"/>
                </a:lnTo>
                <a:close/>
              </a:path>
            </a:pathLst>
          </a:custGeom>
          <a:blipFill>
            <a:blip r:embed="rId2">
              <a:extLst>
                <a:ext uri="{96DAC541-7B7A-43D3-8B79-37D633B846F1}">
                  <asvg:svgBlip xmlns:asvg="http://schemas.microsoft.com/office/drawing/2016/SVG/main" r:embed="rId3"/>
                </a:ext>
              </a:extLst>
            </a:blip>
            <a:stretch>
              <a:fillRect t="-1110492"/>
            </a:stretch>
          </a:blipFill>
        </p:spPr>
      </p:sp>
      <p:grpSp>
        <p:nvGrpSpPr>
          <p:cNvPr id="7" name="Group 7"/>
          <p:cNvGrpSpPr/>
          <p:nvPr/>
        </p:nvGrpSpPr>
        <p:grpSpPr>
          <a:xfrm>
            <a:off x="-2585457" y="0"/>
            <a:ext cx="20873457" cy="10460065"/>
            <a:chOff x="0" y="0"/>
            <a:chExt cx="27831276" cy="13946753"/>
          </a:xfrm>
        </p:grpSpPr>
        <p:sp>
          <p:nvSpPr>
            <p:cNvPr id="8" name="Freeform 8"/>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9" name="Freeform 9"/>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grpSp>
      <p:sp>
        <p:nvSpPr>
          <p:cNvPr id="10" name="Freeform 10"/>
          <p:cNvSpPr/>
          <p:nvPr/>
        </p:nvSpPr>
        <p:spPr>
          <a:xfrm>
            <a:off x="-1295400" y="-1309812"/>
            <a:ext cx="20635038" cy="13056351"/>
          </a:xfrm>
          <a:custGeom>
            <a:avLst/>
            <a:gdLst/>
            <a:ahLst/>
            <a:cxnLst/>
            <a:rect l="l" t="t" r="r" b="b"/>
            <a:pathLst>
              <a:path w="20635038" h="13056351">
                <a:moveTo>
                  <a:pt x="0" y="0"/>
                </a:moveTo>
                <a:lnTo>
                  <a:pt x="20635038" y="0"/>
                </a:lnTo>
                <a:lnTo>
                  <a:pt x="20635038" y="13056352"/>
                </a:lnTo>
                <a:lnTo>
                  <a:pt x="0" y="13056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774049" y="6144652"/>
            <a:ext cx="3251549" cy="1595297"/>
            <a:chOff x="0" y="-80231"/>
            <a:chExt cx="856375" cy="420160"/>
          </a:xfrm>
        </p:grpSpPr>
        <p:sp>
          <p:nvSpPr>
            <p:cNvPr id="12" name="Freeform 12"/>
            <p:cNvSpPr/>
            <p:nvPr/>
          </p:nvSpPr>
          <p:spPr>
            <a:xfrm>
              <a:off x="0" y="0"/>
              <a:ext cx="812800" cy="315385"/>
            </a:xfrm>
            <a:custGeom>
              <a:avLst/>
              <a:gdLst/>
              <a:ahLst/>
              <a:cxnLst/>
              <a:rect l="l" t="t" r="r" b="b"/>
              <a:pathLst>
                <a:path w="812800" h="315385">
                  <a:moveTo>
                    <a:pt x="0" y="0"/>
                  </a:moveTo>
                  <a:lnTo>
                    <a:pt x="812800" y="0"/>
                  </a:lnTo>
                  <a:lnTo>
                    <a:pt x="812800" y="315385"/>
                  </a:lnTo>
                  <a:lnTo>
                    <a:pt x="0" y="315385"/>
                  </a:lnTo>
                  <a:close/>
                </a:path>
              </a:pathLst>
            </a:custGeom>
            <a:solidFill>
              <a:srgbClr val="000000">
                <a:alpha val="0"/>
              </a:srgbClr>
            </a:solidFill>
          </p:spPr>
        </p:sp>
        <p:sp>
          <p:nvSpPr>
            <p:cNvPr id="13" name="TextBox 13"/>
            <p:cNvSpPr txBox="1"/>
            <p:nvPr/>
          </p:nvSpPr>
          <p:spPr>
            <a:xfrm>
              <a:off x="43575" y="-80231"/>
              <a:ext cx="812800" cy="420160"/>
            </a:xfrm>
            <a:prstGeom prst="rect">
              <a:avLst/>
            </a:prstGeom>
          </p:spPr>
          <p:txBody>
            <a:bodyPr lIns="50800" tIns="50800" rIns="50800" bIns="50800" rtlCol="0" anchor="ctr"/>
            <a:lstStyle/>
            <a:p>
              <a:pPr algn="ctr">
                <a:lnSpc>
                  <a:spcPts val="2940"/>
                </a:lnSpc>
              </a:pPr>
              <a:r>
                <a:rPr lang="en-US" sz="4000" b="1" dirty="0">
                  <a:solidFill>
                    <a:srgbClr val="000000"/>
                  </a:solidFill>
                  <a:latin typeface="Calibri" panose="020F0502020204030204" pitchFamily="34" charset="0"/>
                </a:rPr>
                <a:t>OUR CULTURE</a:t>
              </a:r>
            </a:p>
            <a:p>
              <a:pPr algn="ctr">
                <a:lnSpc>
                  <a:spcPts val="2940"/>
                </a:lnSpc>
              </a:pPr>
              <a:endParaRPr lang="en-US" sz="2100" dirty="0">
                <a:solidFill>
                  <a:srgbClr val="000000"/>
                </a:solidFill>
                <a:latin typeface="Calibri" panose="020F0502020204030204" pitchFamily="34" charset="0"/>
              </a:endParaRPr>
            </a:p>
          </p:txBody>
        </p:sp>
      </p:grpSp>
      <p:grpSp>
        <p:nvGrpSpPr>
          <p:cNvPr id="14" name="Group 14"/>
          <p:cNvGrpSpPr/>
          <p:nvPr/>
        </p:nvGrpSpPr>
        <p:grpSpPr>
          <a:xfrm>
            <a:off x="7274662" y="6154950"/>
            <a:ext cx="3930639" cy="950577"/>
            <a:chOff x="-85936" y="-61786"/>
            <a:chExt cx="1035230" cy="250357"/>
          </a:xfrm>
        </p:grpSpPr>
        <p:sp>
          <p:nvSpPr>
            <p:cNvPr id="15" name="Freeform 15"/>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cap="sq">
              <a:noFill/>
              <a:prstDash val="solid"/>
              <a:miter/>
            </a:ln>
          </p:spPr>
        </p:sp>
        <p:sp>
          <p:nvSpPr>
            <p:cNvPr id="16" name="TextBox 16"/>
            <p:cNvSpPr txBox="1"/>
            <p:nvPr/>
          </p:nvSpPr>
          <p:spPr>
            <a:xfrm>
              <a:off x="-85936" y="-61786"/>
              <a:ext cx="1035230" cy="250357"/>
            </a:xfrm>
            <a:prstGeom prst="rect">
              <a:avLst/>
            </a:prstGeom>
          </p:spPr>
          <p:txBody>
            <a:bodyPr lIns="50800" tIns="50800" rIns="50800" bIns="50800" rtlCol="0" anchor="ctr"/>
            <a:lstStyle/>
            <a:p>
              <a:pPr marL="0" lvl="0" indent="0" algn="ctr">
                <a:lnSpc>
                  <a:spcPts val="2940"/>
                </a:lnSpc>
                <a:spcBef>
                  <a:spcPct val="0"/>
                </a:spcBef>
              </a:pPr>
              <a:r>
                <a:rPr lang="en-US" sz="4000" b="1" dirty="0">
                  <a:solidFill>
                    <a:srgbClr val="000000"/>
                  </a:solidFill>
                  <a:latin typeface="Calibri" panose="020F0502020204030204" pitchFamily="34" charset="0"/>
                </a:rPr>
                <a:t>OUR INDUSTRY</a:t>
              </a:r>
            </a:p>
          </p:txBody>
        </p:sp>
      </p:grpSp>
      <p:grpSp>
        <p:nvGrpSpPr>
          <p:cNvPr id="17" name="Group 17"/>
          <p:cNvGrpSpPr/>
          <p:nvPr/>
        </p:nvGrpSpPr>
        <p:grpSpPr>
          <a:xfrm>
            <a:off x="12962823" y="6083555"/>
            <a:ext cx="3930639" cy="1254306"/>
            <a:chOff x="0" y="-73502"/>
            <a:chExt cx="1035230" cy="330352"/>
          </a:xfrm>
        </p:grpSpPr>
        <p:sp>
          <p:nvSpPr>
            <p:cNvPr id="18" name="Freeform 18"/>
            <p:cNvSpPr/>
            <p:nvPr/>
          </p:nvSpPr>
          <p:spPr>
            <a:xfrm>
              <a:off x="0" y="0"/>
              <a:ext cx="1035230" cy="225577"/>
            </a:xfrm>
            <a:custGeom>
              <a:avLst/>
              <a:gdLst/>
              <a:ahLst/>
              <a:cxnLst/>
              <a:rect l="l" t="t" r="r" b="b"/>
              <a:pathLst>
                <a:path w="1035230" h="225577">
                  <a:moveTo>
                    <a:pt x="0" y="0"/>
                  </a:moveTo>
                  <a:lnTo>
                    <a:pt x="1035230" y="0"/>
                  </a:lnTo>
                  <a:lnTo>
                    <a:pt x="1035230" y="225577"/>
                  </a:lnTo>
                  <a:lnTo>
                    <a:pt x="0" y="225577"/>
                  </a:lnTo>
                  <a:close/>
                </a:path>
              </a:pathLst>
            </a:custGeom>
            <a:solidFill>
              <a:srgbClr val="000000">
                <a:alpha val="0"/>
              </a:srgbClr>
            </a:solidFill>
            <a:ln cap="sq">
              <a:noFill/>
              <a:prstDash val="solid"/>
              <a:miter/>
            </a:ln>
          </p:spPr>
        </p:sp>
        <p:sp>
          <p:nvSpPr>
            <p:cNvPr id="19" name="TextBox 19"/>
            <p:cNvSpPr txBox="1"/>
            <p:nvPr/>
          </p:nvSpPr>
          <p:spPr>
            <a:xfrm>
              <a:off x="0" y="-73502"/>
              <a:ext cx="1035230" cy="330352"/>
            </a:xfrm>
            <a:prstGeom prst="rect">
              <a:avLst/>
            </a:prstGeom>
          </p:spPr>
          <p:txBody>
            <a:bodyPr lIns="50800" tIns="50800" rIns="50800" bIns="50800" rtlCol="0" anchor="ctr"/>
            <a:lstStyle/>
            <a:p>
              <a:pPr marL="0" lvl="0" indent="0" algn="ctr">
                <a:lnSpc>
                  <a:spcPts val="2940"/>
                </a:lnSpc>
                <a:spcBef>
                  <a:spcPct val="0"/>
                </a:spcBef>
              </a:pPr>
              <a:r>
                <a:rPr lang="en-US" sz="3600" b="1" dirty="0">
                  <a:solidFill>
                    <a:srgbClr val="000000"/>
                  </a:solidFill>
                  <a:latin typeface="Calibri" panose="020F0502020204030204" pitchFamily="34" charset="0"/>
                </a:rPr>
                <a:t>WHAT MAKES US SPECIAL </a:t>
              </a:r>
            </a:p>
          </p:txBody>
        </p:sp>
      </p:grpSp>
      <p:sp>
        <p:nvSpPr>
          <p:cNvPr id="20" name="Freeform 20"/>
          <p:cNvSpPr/>
          <p:nvPr/>
        </p:nvSpPr>
        <p:spPr>
          <a:xfrm>
            <a:off x="2376765" y="3489674"/>
            <a:ext cx="1880669" cy="1636182"/>
          </a:xfrm>
          <a:custGeom>
            <a:avLst/>
            <a:gdLst/>
            <a:ahLst/>
            <a:cxnLst/>
            <a:rect l="l" t="t" r="r" b="b"/>
            <a:pathLst>
              <a:path w="1880669" h="1636182">
                <a:moveTo>
                  <a:pt x="0" y="0"/>
                </a:moveTo>
                <a:lnTo>
                  <a:pt x="1880669" y="0"/>
                </a:lnTo>
                <a:lnTo>
                  <a:pt x="1880669" y="1636181"/>
                </a:lnTo>
                <a:lnTo>
                  <a:pt x="0" y="1636181"/>
                </a:lnTo>
                <a:lnTo>
                  <a:pt x="0" y="0"/>
                </a:lnTo>
                <a:close/>
              </a:path>
            </a:pathLst>
          </a:custGeom>
          <a:blipFill>
            <a:blip r:embed="rId8"/>
            <a:stretch>
              <a:fillRect/>
            </a:stretch>
          </a:blipFill>
        </p:spPr>
      </p:sp>
      <p:sp>
        <p:nvSpPr>
          <p:cNvPr id="21" name="Freeform 21"/>
          <p:cNvSpPr/>
          <p:nvPr/>
        </p:nvSpPr>
        <p:spPr>
          <a:xfrm>
            <a:off x="1188454" y="3558938"/>
            <a:ext cx="4621703" cy="2504122"/>
          </a:xfrm>
          <a:custGeom>
            <a:avLst/>
            <a:gdLst/>
            <a:ahLst/>
            <a:cxnLst/>
            <a:rect l="l" t="t" r="r" b="b"/>
            <a:pathLst>
              <a:path w="4621703" h="2504122">
                <a:moveTo>
                  <a:pt x="0" y="0"/>
                </a:moveTo>
                <a:lnTo>
                  <a:pt x="4621703" y="0"/>
                </a:lnTo>
                <a:lnTo>
                  <a:pt x="4621703" y="2504123"/>
                </a:lnTo>
                <a:lnTo>
                  <a:pt x="0" y="25041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7851272" y="2552624"/>
            <a:ext cx="3442339" cy="3304885"/>
          </a:xfrm>
          <a:custGeom>
            <a:avLst/>
            <a:gdLst/>
            <a:ahLst/>
            <a:cxnLst/>
            <a:rect l="l" t="t" r="r" b="b"/>
            <a:pathLst>
              <a:path w="3442339" h="3304885">
                <a:moveTo>
                  <a:pt x="0" y="0"/>
                </a:moveTo>
                <a:lnTo>
                  <a:pt x="3442339" y="0"/>
                </a:lnTo>
                <a:lnTo>
                  <a:pt x="3442339" y="3304885"/>
                </a:lnTo>
                <a:lnTo>
                  <a:pt x="0" y="3304885"/>
                </a:lnTo>
                <a:lnTo>
                  <a:pt x="0" y="0"/>
                </a:lnTo>
                <a:close/>
              </a:path>
            </a:pathLst>
          </a:custGeom>
          <a:blipFill>
            <a:blip r:embed="rId11"/>
            <a:stretch>
              <a:fillRect/>
            </a:stretch>
          </a:blipFill>
        </p:spPr>
      </p:sp>
      <p:sp>
        <p:nvSpPr>
          <p:cNvPr id="23" name="Freeform 23"/>
          <p:cNvSpPr/>
          <p:nvPr/>
        </p:nvSpPr>
        <p:spPr>
          <a:xfrm>
            <a:off x="12840652" y="2609973"/>
            <a:ext cx="3956822" cy="3190187"/>
          </a:xfrm>
          <a:custGeom>
            <a:avLst/>
            <a:gdLst/>
            <a:ahLst/>
            <a:cxnLst/>
            <a:rect l="l" t="t" r="r" b="b"/>
            <a:pathLst>
              <a:path w="3956822" h="3190187">
                <a:moveTo>
                  <a:pt x="0" y="0"/>
                </a:moveTo>
                <a:lnTo>
                  <a:pt x="3956821" y="0"/>
                </a:lnTo>
                <a:lnTo>
                  <a:pt x="3956821" y="3190187"/>
                </a:lnTo>
                <a:lnTo>
                  <a:pt x="0" y="3190187"/>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24" name="TextBox 24"/>
          <p:cNvSpPr txBox="1"/>
          <p:nvPr/>
        </p:nvSpPr>
        <p:spPr>
          <a:xfrm>
            <a:off x="3539199" y="918986"/>
            <a:ext cx="10561629" cy="1128514"/>
          </a:xfrm>
          <a:prstGeom prst="rect">
            <a:avLst/>
          </a:prstGeom>
        </p:spPr>
        <p:txBody>
          <a:bodyPr lIns="0" tIns="0" rIns="0" bIns="0" rtlCol="0" anchor="t">
            <a:spAutoFit/>
          </a:bodyPr>
          <a:lstStyle/>
          <a:p>
            <a:pPr marL="0" lvl="0" indent="0" algn="ctr">
              <a:lnSpc>
                <a:spcPts val="8753"/>
              </a:lnSpc>
              <a:spcBef>
                <a:spcPct val="0"/>
              </a:spcBef>
            </a:pPr>
            <a:r>
              <a:rPr lang="en-US" sz="8000" b="1" dirty="0">
                <a:solidFill>
                  <a:srgbClr val="000000"/>
                </a:solidFill>
                <a:latin typeface="Calibri" panose="020F0502020204030204" pitchFamily="34" charset="0"/>
              </a:rPr>
              <a:t>WHO WE ARE </a:t>
            </a:r>
            <a:r>
              <a:rPr lang="en-US" sz="8000" b="1" u="none" dirty="0">
                <a:solidFill>
                  <a:srgbClr val="000000"/>
                </a:solidFill>
                <a:latin typeface="Calibri" panose="020F0502020204030204" pitchFamily="34" charset="0"/>
              </a:rPr>
              <a:t> </a:t>
            </a:r>
          </a:p>
        </p:txBody>
      </p:sp>
      <p:sp>
        <p:nvSpPr>
          <p:cNvPr id="25" name="TextBox 25"/>
          <p:cNvSpPr txBox="1"/>
          <p:nvPr/>
        </p:nvSpPr>
        <p:spPr>
          <a:xfrm>
            <a:off x="1255151" y="7255257"/>
            <a:ext cx="4809740" cy="1131079"/>
          </a:xfrm>
          <a:prstGeom prst="rect">
            <a:avLst/>
          </a:prstGeom>
        </p:spPr>
        <p:txBody>
          <a:bodyPr lIns="0" tIns="0" rIns="0" bIns="0" rtlCol="0" anchor="t">
            <a:spAutoFit/>
          </a:bodyPr>
          <a:lstStyle/>
          <a:p>
            <a:pPr marL="0" lvl="0" indent="0" algn="ctr">
              <a:lnSpc>
                <a:spcPts val="2940"/>
              </a:lnSpc>
              <a:spcBef>
                <a:spcPct val="0"/>
              </a:spcBef>
            </a:pPr>
            <a:r>
              <a:rPr lang="en-US" sz="3200" dirty="0">
                <a:solidFill>
                  <a:srgbClr val="000000"/>
                </a:solidFill>
                <a:latin typeface="Calibri" panose="020F0502020204030204" pitchFamily="34" charset="0"/>
              </a:rPr>
              <a:t>We create a culture built around passion, innovation &amp; people.</a:t>
            </a:r>
          </a:p>
        </p:txBody>
      </p:sp>
      <p:sp>
        <p:nvSpPr>
          <p:cNvPr id="26" name="TextBox 26"/>
          <p:cNvSpPr txBox="1"/>
          <p:nvPr/>
        </p:nvSpPr>
        <p:spPr>
          <a:xfrm>
            <a:off x="6847590" y="7255257"/>
            <a:ext cx="4744064" cy="1131079"/>
          </a:xfrm>
          <a:prstGeom prst="rect">
            <a:avLst/>
          </a:prstGeom>
        </p:spPr>
        <p:txBody>
          <a:bodyPr lIns="0" tIns="0" rIns="0" bIns="0" rtlCol="0" anchor="t">
            <a:spAutoFit/>
          </a:bodyPr>
          <a:lstStyle/>
          <a:p>
            <a:pPr marL="0" lvl="0" indent="0" algn="ctr">
              <a:lnSpc>
                <a:spcPts val="2940"/>
              </a:lnSpc>
              <a:spcBef>
                <a:spcPct val="0"/>
              </a:spcBef>
            </a:pPr>
            <a:r>
              <a:rPr lang="en-US" sz="3200" dirty="0">
                <a:solidFill>
                  <a:srgbClr val="000000"/>
                </a:solidFill>
                <a:latin typeface="Calibri" panose="020F0502020204030204" pitchFamily="34" charset="0"/>
              </a:rPr>
              <a:t>We are Pakistan’s Market Leaders of Chocolate and Confectionery industries.</a:t>
            </a:r>
          </a:p>
        </p:txBody>
      </p:sp>
      <p:sp>
        <p:nvSpPr>
          <p:cNvPr id="27" name="TextBox 27"/>
          <p:cNvSpPr txBox="1"/>
          <p:nvPr/>
        </p:nvSpPr>
        <p:spPr>
          <a:xfrm>
            <a:off x="12554472" y="7219121"/>
            <a:ext cx="4689310" cy="1131079"/>
          </a:xfrm>
          <a:prstGeom prst="rect">
            <a:avLst/>
          </a:prstGeom>
        </p:spPr>
        <p:txBody>
          <a:bodyPr lIns="0" tIns="0" rIns="0" bIns="0" rtlCol="0" anchor="t">
            <a:spAutoFit/>
          </a:bodyPr>
          <a:lstStyle/>
          <a:p>
            <a:pPr marL="0" lvl="0" indent="0" algn="ctr">
              <a:lnSpc>
                <a:spcPts val="2940"/>
              </a:lnSpc>
              <a:spcBef>
                <a:spcPct val="0"/>
              </a:spcBef>
            </a:pPr>
            <a:r>
              <a:rPr lang="en-US" sz="3200" dirty="0">
                <a:solidFill>
                  <a:srgbClr val="000000"/>
                </a:solidFill>
                <a:latin typeface="Calibri" panose="020F0502020204030204" pitchFamily="34" charset="0"/>
              </a:rPr>
              <a:t>Bisconni distinguishes itself through quality, variety, and innovative flavors.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9072566" y="-82874"/>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856E42">
                <a:alpha val="96863"/>
              </a:srgbClr>
            </a:solidFill>
          </p:spPr>
        </p:sp>
        <p:sp>
          <p:nvSpPr>
            <p:cNvPr id="4" name="TextBox 4"/>
            <p:cNvSpPr txBox="1"/>
            <p:nvPr/>
          </p:nvSpPr>
          <p:spPr>
            <a:xfrm>
              <a:off x="0" y="-123825"/>
              <a:ext cx="2408296" cy="283315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0" y="-470148"/>
            <a:ext cx="9224389" cy="10757148"/>
            <a:chOff x="0" y="-123825"/>
            <a:chExt cx="2429469" cy="2833158"/>
          </a:xfrm>
        </p:grpSpPr>
        <p:sp>
          <p:nvSpPr>
            <p:cNvPr id="9" name="Freeform 9"/>
            <p:cNvSpPr/>
            <p:nvPr/>
          </p:nvSpPr>
          <p:spPr>
            <a:xfrm>
              <a:off x="16155" y="0"/>
              <a:ext cx="2413314" cy="2709333"/>
            </a:xfrm>
            <a:custGeom>
              <a:avLst/>
              <a:gdLst/>
              <a:ahLst/>
              <a:cxnLst/>
              <a:rect l="l" t="t" r="r" b="b"/>
              <a:pathLst>
                <a:path w="2413314" h="2709333">
                  <a:moveTo>
                    <a:pt x="0" y="0"/>
                  </a:moveTo>
                  <a:lnTo>
                    <a:pt x="2413314" y="0"/>
                  </a:lnTo>
                  <a:lnTo>
                    <a:pt x="2413314" y="2709333"/>
                  </a:lnTo>
                  <a:lnTo>
                    <a:pt x="0" y="2709333"/>
                  </a:lnTo>
                  <a:close/>
                </a:path>
              </a:pathLst>
            </a:custGeom>
            <a:solidFill>
              <a:srgbClr val="E1CC93"/>
            </a:solidFill>
          </p:spPr>
        </p:sp>
        <p:sp>
          <p:nvSpPr>
            <p:cNvPr id="10" name="TextBox 10"/>
            <p:cNvSpPr txBox="1"/>
            <p:nvPr/>
          </p:nvSpPr>
          <p:spPr>
            <a:xfrm>
              <a:off x="0" y="-123825"/>
              <a:ext cx="2413314" cy="2833158"/>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rot="843377">
            <a:off x="1418370" y="87899"/>
            <a:ext cx="6604692" cy="3859229"/>
          </a:xfrm>
          <a:custGeom>
            <a:avLst/>
            <a:gdLst/>
            <a:ahLst/>
            <a:cxnLst/>
            <a:rect l="l" t="t" r="r" b="b"/>
            <a:pathLst>
              <a:path w="7524918" h="5822405">
                <a:moveTo>
                  <a:pt x="0" y="0"/>
                </a:moveTo>
                <a:lnTo>
                  <a:pt x="7524918" y="0"/>
                </a:lnTo>
                <a:lnTo>
                  <a:pt x="7524918" y="5822406"/>
                </a:lnTo>
                <a:lnTo>
                  <a:pt x="0" y="5822406"/>
                </a:lnTo>
                <a:lnTo>
                  <a:pt x="0" y="0"/>
                </a:lnTo>
                <a:close/>
              </a:path>
            </a:pathLst>
          </a:custGeom>
          <a:blipFill>
            <a:blip r:embed="rId2"/>
            <a:stretch>
              <a:fillRect l="-1019" r="-1019"/>
            </a:stretch>
          </a:blipFill>
        </p:spPr>
      </p:sp>
      <p:grpSp>
        <p:nvGrpSpPr>
          <p:cNvPr id="16" name="Group 16"/>
          <p:cNvGrpSpPr/>
          <p:nvPr/>
        </p:nvGrpSpPr>
        <p:grpSpPr>
          <a:xfrm>
            <a:off x="161954" y="7690867"/>
            <a:ext cx="11759682" cy="2565866"/>
            <a:chOff x="0" y="0"/>
            <a:chExt cx="7466465" cy="1629121"/>
          </a:xfrm>
        </p:grpSpPr>
        <p:sp>
          <p:nvSpPr>
            <p:cNvPr id="17" name="Freeform 17"/>
            <p:cNvSpPr/>
            <p:nvPr/>
          </p:nvSpPr>
          <p:spPr>
            <a:xfrm>
              <a:off x="0" y="0"/>
              <a:ext cx="7466465" cy="1629121"/>
            </a:xfrm>
            <a:custGeom>
              <a:avLst/>
              <a:gdLst/>
              <a:ahLst/>
              <a:cxnLst/>
              <a:rect l="l" t="t" r="r" b="b"/>
              <a:pathLst>
                <a:path w="7466465" h="1629121">
                  <a:moveTo>
                    <a:pt x="17775" y="0"/>
                  </a:moveTo>
                  <a:lnTo>
                    <a:pt x="7448690" y="0"/>
                  </a:lnTo>
                  <a:cubicBezTo>
                    <a:pt x="7458507" y="0"/>
                    <a:pt x="7466465" y="7958"/>
                    <a:pt x="7466465" y="17775"/>
                  </a:cubicBezTo>
                  <a:lnTo>
                    <a:pt x="7466465" y="1611346"/>
                  </a:lnTo>
                  <a:cubicBezTo>
                    <a:pt x="7466465" y="1621163"/>
                    <a:pt x="7458507" y="1629121"/>
                    <a:pt x="7448690" y="1629121"/>
                  </a:cubicBezTo>
                  <a:lnTo>
                    <a:pt x="17775" y="1629121"/>
                  </a:lnTo>
                  <a:cubicBezTo>
                    <a:pt x="7958" y="1629121"/>
                    <a:pt x="0" y="1621163"/>
                    <a:pt x="0" y="1611346"/>
                  </a:cubicBezTo>
                  <a:lnTo>
                    <a:pt x="0" y="17775"/>
                  </a:lnTo>
                  <a:cubicBezTo>
                    <a:pt x="0" y="7958"/>
                    <a:pt x="7958" y="0"/>
                    <a:pt x="17775" y="0"/>
                  </a:cubicBezTo>
                  <a:close/>
                </a:path>
              </a:pathLst>
            </a:custGeom>
            <a:solidFill>
              <a:srgbClr val="FF0000"/>
            </a:solidFill>
            <a:ln cap="rnd">
              <a:noFill/>
              <a:prstDash val="solid"/>
              <a:round/>
            </a:ln>
          </p:spPr>
        </p:sp>
        <p:sp>
          <p:nvSpPr>
            <p:cNvPr id="18" name="TextBox 18"/>
            <p:cNvSpPr txBox="1"/>
            <p:nvPr/>
          </p:nvSpPr>
          <p:spPr>
            <a:xfrm>
              <a:off x="0" y="-47625"/>
              <a:ext cx="7466465" cy="1676746"/>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rot="5164581" flipH="1">
            <a:off x="1458006" y="-275156"/>
            <a:ext cx="2843538" cy="2522888"/>
          </a:xfrm>
          <a:custGeom>
            <a:avLst/>
            <a:gdLst/>
            <a:ahLst/>
            <a:cxnLst/>
            <a:rect l="l" t="t" r="r" b="b"/>
            <a:pathLst>
              <a:path w="3924764" h="3789182">
                <a:moveTo>
                  <a:pt x="3924765" y="0"/>
                </a:moveTo>
                <a:lnTo>
                  <a:pt x="0" y="0"/>
                </a:lnTo>
                <a:lnTo>
                  <a:pt x="0" y="3789181"/>
                </a:lnTo>
                <a:lnTo>
                  <a:pt x="3924765" y="3789181"/>
                </a:lnTo>
                <a:lnTo>
                  <a:pt x="3924765" y="0"/>
                </a:lnTo>
                <a:close/>
              </a:path>
            </a:pathLst>
          </a:custGeom>
          <a:blipFill>
            <a:blip r:embed="rId3" cstate="print">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212116" y="7818483"/>
            <a:ext cx="11558625" cy="2385643"/>
            <a:chOff x="0" y="0"/>
            <a:chExt cx="7338810" cy="1514694"/>
          </a:xfrm>
        </p:grpSpPr>
        <p:sp>
          <p:nvSpPr>
            <p:cNvPr id="21" name="Freeform 21"/>
            <p:cNvSpPr/>
            <p:nvPr/>
          </p:nvSpPr>
          <p:spPr>
            <a:xfrm>
              <a:off x="0" y="0"/>
              <a:ext cx="7338810" cy="1514694"/>
            </a:xfrm>
            <a:custGeom>
              <a:avLst/>
              <a:gdLst/>
              <a:ahLst/>
              <a:cxnLst/>
              <a:rect l="l" t="t" r="r" b="b"/>
              <a:pathLst>
                <a:path w="7338810" h="1514694">
                  <a:moveTo>
                    <a:pt x="18084" y="0"/>
                  </a:moveTo>
                  <a:lnTo>
                    <a:pt x="7320726" y="0"/>
                  </a:lnTo>
                  <a:cubicBezTo>
                    <a:pt x="7330714" y="0"/>
                    <a:pt x="7338810" y="8097"/>
                    <a:pt x="7338810" y="18084"/>
                  </a:cubicBezTo>
                  <a:lnTo>
                    <a:pt x="7338810" y="1496610"/>
                  </a:lnTo>
                  <a:cubicBezTo>
                    <a:pt x="7338810" y="1506598"/>
                    <a:pt x="7330714" y="1514694"/>
                    <a:pt x="7320726" y="1514694"/>
                  </a:cubicBezTo>
                  <a:lnTo>
                    <a:pt x="18084" y="1514694"/>
                  </a:lnTo>
                  <a:cubicBezTo>
                    <a:pt x="8097" y="1514694"/>
                    <a:pt x="0" y="1506598"/>
                    <a:pt x="0" y="1496610"/>
                  </a:cubicBezTo>
                  <a:lnTo>
                    <a:pt x="0" y="18084"/>
                  </a:lnTo>
                  <a:cubicBezTo>
                    <a:pt x="0" y="8097"/>
                    <a:pt x="8097" y="0"/>
                    <a:pt x="18084" y="0"/>
                  </a:cubicBezTo>
                  <a:close/>
                </a:path>
              </a:pathLst>
            </a:custGeom>
            <a:solidFill>
              <a:srgbClr val="FFF2D1"/>
            </a:solidFill>
            <a:ln w="28575" cap="rnd">
              <a:solidFill>
                <a:srgbClr val="0F0326"/>
              </a:solidFill>
              <a:prstDash val="solid"/>
              <a:round/>
            </a:ln>
          </p:spPr>
        </p:sp>
        <p:sp>
          <p:nvSpPr>
            <p:cNvPr id="22" name="TextBox 22"/>
            <p:cNvSpPr txBox="1"/>
            <p:nvPr/>
          </p:nvSpPr>
          <p:spPr>
            <a:xfrm>
              <a:off x="0" y="-47625"/>
              <a:ext cx="7338810" cy="1562319"/>
            </a:xfrm>
            <a:prstGeom prst="rect">
              <a:avLst/>
            </a:prstGeom>
          </p:spPr>
          <p:txBody>
            <a:bodyPr lIns="50800" tIns="50800" rIns="50800" bIns="50800" rtlCol="0" anchor="ctr"/>
            <a:lstStyle/>
            <a:p>
              <a:pPr algn="ctr">
                <a:lnSpc>
                  <a:spcPts val="3359"/>
                </a:lnSpc>
              </a:pPr>
              <a:endParaRPr/>
            </a:p>
          </p:txBody>
        </p:sp>
      </p:grpSp>
      <p:sp>
        <p:nvSpPr>
          <p:cNvPr id="32" name="TextBox 31">
            <a:extLst>
              <a:ext uri="{FF2B5EF4-FFF2-40B4-BE49-F238E27FC236}">
                <a16:creationId xmlns:a16="http://schemas.microsoft.com/office/drawing/2014/main" id="{6C887698-C267-B883-0833-39B7B449FC4C}"/>
              </a:ext>
            </a:extLst>
          </p:cNvPr>
          <p:cNvSpPr txBox="1"/>
          <p:nvPr/>
        </p:nvSpPr>
        <p:spPr>
          <a:xfrm>
            <a:off x="9343651" y="-361732"/>
            <a:ext cx="8692314" cy="7817525"/>
          </a:xfrm>
          <a:prstGeom prst="rect">
            <a:avLst/>
          </a:prstGeom>
          <a:noFill/>
        </p:spPr>
        <p:txBody>
          <a:bodyPr wrap="square">
            <a:spAutoFit/>
          </a:bodyPr>
          <a:lstStyle/>
          <a:p>
            <a:endParaRPr lang="en-US" sz="4000" dirty="0">
              <a:solidFill>
                <a:schemeClr val="bg1"/>
              </a:solidFill>
            </a:endParaRPr>
          </a:p>
          <a:p>
            <a:pPr marL="571500" indent="-571500">
              <a:buFont typeface="Arial" panose="020B0604020202020204" pitchFamily="34" charset="0"/>
              <a:buChar char="•"/>
            </a:pPr>
            <a:r>
              <a:rPr lang="en-US" sz="4200" dirty="0">
                <a:solidFill>
                  <a:schemeClr val="bg1"/>
                </a:solidFill>
              </a:rPr>
              <a:t>Catchy slogans, cartoon characters.</a:t>
            </a:r>
          </a:p>
          <a:p>
            <a:pPr marL="571500" indent="-571500">
              <a:buFont typeface="Arial" panose="020B0604020202020204" pitchFamily="34" charset="0"/>
              <a:buChar char="•"/>
            </a:pPr>
            <a:r>
              <a:rPr lang="en-US" sz="4200" dirty="0">
                <a:solidFill>
                  <a:schemeClr val="bg1"/>
                </a:solidFill>
              </a:rPr>
              <a:t>Launched a campaign called </a:t>
            </a:r>
            <a:r>
              <a:rPr lang="en-US" sz="4200" i="1" dirty="0">
                <a:solidFill>
                  <a:schemeClr val="bg1"/>
                </a:solidFill>
              </a:rPr>
              <a:t>“Cocomo Moo Factory”</a:t>
            </a:r>
            <a:r>
              <a:rPr lang="en-US" sz="4200" dirty="0">
                <a:solidFill>
                  <a:schemeClr val="bg1"/>
                </a:solidFill>
              </a:rPr>
              <a:t> (chance to win from a biscuit wrapper)</a:t>
            </a:r>
          </a:p>
          <a:p>
            <a:pPr marL="571500" indent="-571500">
              <a:buFont typeface="Arial" panose="020B0604020202020204" pitchFamily="34" charset="0"/>
              <a:buChar char="•"/>
            </a:pPr>
            <a:r>
              <a:rPr lang="en-US" sz="4200" dirty="0">
                <a:solidFill>
                  <a:schemeClr val="bg1"/>
                </a:solidFill>
              </a:rPr>
              <a:t>Sponsor events and activities, such as festivals, concerts, and exhibitions.</a:t>
            </a:r>
          </a:p>
          <a:p>
            <a:pPr marL="571500" indent="-571500">
              <a:buFont typeface="Arial" panose="020B0604020202020204" pitchFamily="34" charset="0"/>
              <a:buChar char="•"/>
            </a:pPr>
            <a:r>
              <a:rPr lang="en-US" sz="4200" dirty="0">
                <a:solidFill>
                  <a:schemeClr val="bg1"/>
                </a:solidFill>
              </a:rPr>
              <a:t>Email, SMS, social media, and mobile apps.</a:t>
            </a:r>
          </a:p>
          <a:p>
            <a:pPr marL="571500" indent="-571500">
              <a:buFont typeface="Arial" panose="020B0604020202020204" pitchFamily="34" charset="0"/>
              <a:buChar char="•"/>
            </a:pPr>
            <a:r>
              <a:rPr lang="en-US" sz="4200" dirty="0">
                <a:solidFill>
                  <a:schemeClr val="bg1"/>
                </a:solidFill>
              </a:rPr>
              <a:t>Discounts (seasonal, festivals/events, bulk &amp; bundle)</a:t>
            </a:r>
          </a:p>
        </p:txBody>
      </p:sp>
      <p:sp>
        <p:nvSpPr>
          <p:cNvPr id="6" name="TextBox 5">
            <a:extLst>
              <a:ext uri="{FF2B5EF4-FFF2-40B4-BE49-F238E27FC236}">
                <a16:creationId xmlns:a16="http://schemas.microsoft.com/office/drawing/2014/main" id="{74A030CD-43CA-51D0-75A7-4226B597EBD4}"/>
              </a:ext>
            </a:extLst>
          </p:cNvPr>
          <p:cNvSpPr txBox="1"/>
          <p:nvPr/>
        </p:nvSpPr>
        <p:spPr>
          <a:xfrm>
            <a:off x="1058714" y="8241654"/>
            <a:ext cx="10363200" cy="1569660"/>
          </a:xfrm>
          <a:prstGeom prst="rect">
            <a:avLst/>
          </a:prstGeom>
          <a:noFill/>
        </p:spPr>
        <p:txBody>
          <a:bodyPr wrap="square">
            <a:spAutoFit/>
          </a:bodyPr>
          <a:lstStyle/>
          <a:p>
            <a:pPr algn="ctr"/>
            <a:r>
              <a:rPr lang="en-US" sz="9600" dirty="0">
                <a:solidFill>
                  <a:srgbClr val="FF0000"/>
                </a:solidFill>
              </a:rPr>
              <a:t>Promotion</a:t>
            </a:r>
            <a:endParaRPr lang="en-PK" sz="9600" dirty="0">
              <a:solidFill>
                <a:srgbClr val="FF0000"/>
              </a:solidFill>
            </a:endParaRPr>
          </a:p>
        </p:txBody>
      </p:sp>
      <p:sp>
        <p:nvSpPr>
          <p:cNvPr id="5" name="TextBox 4">
            <a:extLst>
              <a:ext uri="{FF2B5EF4-FFF2-40B4-BE49-F238E27FC236}">
                <a16:creationId xmlns:a16="http://schemas.microsoft.com/office/drawing/2014/main" id="{E72325D4-10B5-E830-BF54-ADEE934450BD}"/>
              </a:ext>
            </a:extLst>
          </p:cNvPr>
          <p:cNvSpPr txBox="1"/>
          <p:nvPr/>
        </p:nvSpPr>
        <p:spPr>
          <a:xfrm rot="10800000" flipV="1">
            <a:off x="630878" y="4691408"/>
            <a:ext cx="8023971" cy="2554545"/>
          </a:xfrm>
          <a:prstGeom prst="rect">
            <a:avLst/>
          </a:prstGeom>
          <a:noFill/>
        </p:spPr>
        <p:txBody>
          <a:bodyPr wrap="square" rtlCol="0">
            <a:spAutoFit/>
          </a:bodyPr>
          <a:lstStyle/>
          <a:p>
            <a:pPr algn="ctr"/>
            <a:r>
              <a:rPr lang="en-US" sz="8000" i="1" dirty="0">
                <a:ln w="28575">
                  <a:solidFill>
                    <a:schemeClr val="tx2"/>
                  </a:solidFill>
                </a:ln>
                <a:solidFill>
                  <a:srgbClr val="FF0000"/>
                </a:solidFill>
                <a:effectLst>
                  <a:outerShdw blurRad="38100" dist="38100" dir="2700000" algn="tl">
                    <a:srgbClr val="000000">
                      <a:alpha val="43137"/>
                    </a:srgbClr>
                  </a:outerShdw>
                </a:effectLst>
              </a:rPr>
              <a:t>“Cocomo </a:t>
            </a:r>
            <a:r>
              <a:rPr lang="en-US" sz="8000" i="1" dirty="0" err="1">
                <a:ln w="28575">
                  <a:solidFill>
                    <a:schemeClr val="tx2"/>
                  </a:solidFill>
                </a:ln>
                <a:solidFill>
                  <a:srgbClr val="FF0000"/>
                </a:solidFill>
                <a:effectLst>
                  <a:outerShdw blurRad="38100" dist="38100" dir="2700000" algn="tl">
                    <a:srgbClr val="000000">
                      <a:alpha val="43137"/>
                    </a:srgbClr>
                  </a:outerShdw>
                </a:effectLst>
              </a:rPr>
              <a:t>mujhe</a:t>
            </a:r>
            <a:r>
              <a:rPr lang="en-US" sz="8000" i="1" dirty="0">
                <a:ln w="28575">
                  <a:solidFill>
                    <a:schemeClr val="tx2"/>
                  </a:solidFill>
                </a:ln>
                <a:solidFill>
                  <a:srgbClr val="FF0000"/>
                </a:solidFill>
                <a:effectLst>
                  <a:outerShdw blurRad="38100" dist="38100" dir="2700000" algn="tl">
                    <a:srgbClr val="000000">
                      <a:alpha val="43137"/>
                    </a:srgbClr>
                  </a:outerShdw>
                </a:effectLst>
              </a:rPr>
              <a:t> </a:t>
            </a:r>
            <a:r>
              <a:rPr lang="en-US" sz="8000" i="1" dirty="0" err="1">
                <a:ln w="28575">
                  <a:solidFill>
                    <a:schemeClr val="tx2"/>
                  </a:solidFill>
                </a:ln>
                <a:solidFill>
                  <a:srgbClr val="FF0000"/>
                </a:solidFill>
                <a:effectLst>
                  <a:outerShdw blurRad="38100" dist="38100" dir="2700000" algn="tl">
                    <a:srgbClr val="000000">
                      <a:alpha val="43137"/>
                    </a:srgbClr>
                  </a:outerShdw>
                </a:effectLst>
              </a:rPr>
              <a:t>bhi</a:t>
            </a:r>
            <a:r>
              <a:rPr lang="en-US" sz="8000" i="1" dirty="0">
                <a:ln w="28575">
                  <a:solidFill>
                    <a:schemeClr val="tx2"/>
                  </a:solidFill>
                </a:ln>
                <a:solidFill>
                  <a:srgbClr val="FF0000"/>
                </a:solidFill>
                <a:effectLst>
                  <a:outerShdw blurRad="38100" dist="38100" dir="2700000" algn="tl">
                    <a:srgbClr val="000000">
                      <a:alpha val="43137"/>
                    </a:srgbClr>
                  </a:outerShdw>
                </a:effectLst>
              </a:rPr>
              <a:t> do”</a:t>
            </a:r>
            <a:endParaRPr lang="en-PK" sz="2800" i="1" dirty="0">
              <a:ln w="28575">
                <a:solidFill>
                  <a:schemeClr val="tx2"/>
                </a:solidFill>
              </a:ln>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139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CC9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19920" y="3422667"/>
            <a:ext cx="9234384" cy="18458017"/>
            <a:chOff x="0" y="0"/>
            <a:chExt cx="12312512" cy="24610690"/>
          </a:xfrm>
        </p:grpSpPr>
        <p:sp>
          <p:nvSpPr>
            <p:cNvPr id="3" name="Freeform 3"/>
            <p:cNvSpPr/>
            <p:nvPr/>
          </p:nvSpPr>
          <p:spPr>
            <a:xfrm>
              <a:off x="0" y="0"/>
              <a:ext cx="12312512" cy="12357448"/>
            </a:xfrm>
            <a:custGeom>
              <a:avLst/>
              <a:gdLst/>
              <a:ahLst/>
              <a:cxnLst/>
              <a:rect l="l" t="t" r="r" b="b"/>
              <a:pathLst>
                <a:path w="12312512" h="12357448">
                  <a:moveTo>
                    <a:pt x="0" y="0"/>
                  </a:moveTo>
                  <a:lnTo>
                    <a:pt x="12312512" y="0"/>
                  </a:lnTo>
                  <a:lnTo>
                    <a:pt x="12312512" y="12357448"/>
                  </a:lnTo>
                  <a:lnTo>
                    <a:pt x="0" y="12357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253241"/>
              <a:ext cx="12312512" cy="12357448"/>
            </a:xfrm>
            <a:custGeom>
              <a:avLst/>
              <a:gdLst/>
              <a:ahLst/>
              <a:cxnLst/>
              <a:rect l="l" t="t" r="r" b="b"/>
              <a:pathLst>
                <a:path w="12312512" h="12357448">
                  <a:moveTo>
                    <a:pt x="0" y="0"/>
                  </a:moveTo>
                  <a:lnTo>
                    <a:pt x="12312512" y="0"/>
                  </a:lnTo>
                  <a:lnTo>
                    <a:pt x="12312512" y="12357449"/>
                  </a:lnTo>
                  <a:lnTo>
                    <a:pt x="0" y="123574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0" y="239080"/>
            <a:ext cx="8782749" cy="8782749"/>
          </a:xfrm>
          <a:custGeom>
            <a:avLst/>
            <a:gdLst/>
            <a:ahLst/>
            <a:cxnLst/>
            <a:rect l="l" t="t" r="r" b="b"/>
            <a:pathLst>
              <a:path w="8782749" h="8782749">
                <a:moveTo>
                  <a:pt x="0" y="0"/>
                </a:moveTo>
                <a:lnTo>
                  <a:pt x="8782749" y="0"/>
                </a:lnTo>
                <a:lnTo>
                  <a:pt x="8782749" y="8782750"/>
                </a:lnTo>
                <a:lnTo>
                  <a:pt x="0" y="878275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7682878" y="1181100"/>
            <a:ext cx="9078209" cy="3601755"/>
            <a:chOff x="0" y="0"/>
            <a:chExt cx="5763942" cy="2286829"/>
          </a:xfrm>
        </p:grpSpPr>
        <p:sp>
          <p:nvSpPr>
            <p:cNvPr id="9" name="Freeform 9"/>
            <p:cNvSpPr/>
            <p:nvPr/>
          </p:nvSpPr>
          <p:spPr>
            <a:xfrm>
              <a:off x="0" y="0"/>
              <a:ext cx="5763942" cy="2286829"/>
            </a:xfrm>
            <a:custGeom>
              <a:avLst/>
              <a:gdLst/>
              <a:ahLst/>
              <a:cxnLst/>
              <a:rect l="l" t="t" r="r" b="b"/>
              <a:pathLst>
                <a:path w="5763942" h="2286829">
                  <a:moveTo>
                    <a:pt x="23026" y="0"/>
                  </a:moveTo>
                  <a:lnTo>
                    <a:pt x="5740917" y="0"/>
                  </a:lnTo>
                  <a:cubicBezTo>
                    <a:pt x="5753633" y="0"/>
                    <a:pt x="5763942" y="10309"/>
                    <a:pt x="5763942" y="23026"/>
                  </a:cubicBezTo>
                  <a:lnTo>
                    <a:pt x="5763942" y="2263803"/>
                  </a:lnTo>
                  <a:cubicBezTo>
                    <a:pt x="5763942" y="2276520"/>
                    <a:pt x="5753633" y="2286829"/>
                    <a:pt x="5740917" y="2286829"/>
                  </a:cubicBezTo>
                  <a:lnTo>
                    <a:pt x="23026" y="2286829"/>
                  </a:lnTo>
                  <a:cubicBezTo>
                    <a:pt x="10309" y="2286829"/>
                    <a:pt x="0" y="2276520"/>
                    <a:pt x="0" y="2263803"/>
                  </a:cubicBezTo>
                  <a:lnTo>
                    <a:pt x="0" y="23026"/>
                  </a:lnTo>
                  <a:cubicBezTo>
                    <a:pt x="0" y="10309"/>
                    <a:pt x="10309" y="0"/>
                    <a:pt x="23026" y="0"/>
                  </a:cubicBezTo>
                  <a:close/>
                </a:path>
              </a:pathLst>
            </a:custGeom>
            <a:solidFill>
              <a:srgbClr val="000000"/>
            </a:solidFill>
            <a:ln w="28575" cap="rnd">
              <a:solidFill>
                <a:srgbClr val="0F0326"/>
              </a:solidFill>
              <a:prstDash val="solid"/>
              <a:round/>
            </a:ln>
          </p:spPr>
        </p:sp>
        <p:sp>
          <p:nvSpPr>
            <p:cNvPr id="10" name="TextBox 10"/>
            <p:cNvSpPr txBox="1"/>
            <p:nvPr/>
          </p:nvSpPr>
          <p:spPr>
            <a:xfrm>
              <a:off x="0" y="-47625"/>
              <a:ext cx="5763942" cy="2334454"/>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921650" y="899523"/>
            <a:ext cx="9230609" cy="3601755"/>
            <a:chOff x="0" y="0"/>
            <a:chExt cx="5860704" cy="2286829"/>
          </a:xfrm>
        </p:grpSpPr>
        <p:sp>
          <p:nvSpPr>
            <p:cNvPr id="12" name="Freeform 12"/>
            <p:cNvSpPr/>
            <p:nvPr/>
          </p:nvSpPr>
          <p:spPr>
            <a:xfrm>
              <a:off x="0" y="0"/>
              <a:ext cx="5860704" cy="2286829"/>
            </a:xfrm>
            <a:custGeom>
              <a:avLst/>
              <a:gdLst/>
              <a:ahLst/>
              <a:cxnLst/>
              <a:rect l="l" t="t" r="r" b="b"/>
              <a:pathLst>
                <a:path w="5860704" h="2286829">
                  <a:moveTo>
                    <a:pt x="22646" y="0"/>
                  </a:moveTo>
                  <a:lnTo>
                    <a:pt x="5838059" y="0"/>
                  </a:lnTo>
                  <a:cubicBezTo>
                    <a:pt x="5844065" y="0"/>
                    <a:pt x="5849825" y="2386"/>
                    <a:pt x="5854072" y="6633"/>
                  </a:cubicBezTo>
                  <a:cubicBezTo>
                    <a:pt x="5858318" y="10880"/>
                    <a:pt x="5860704" y="16640"/>
                    <a:pt x="5860704" y="22646"/>
                  </a:cubicBezTo>
                  <a:lnTo>
                    <a:pt x="5860704" y="2264183"/>
                  </a:lnTo>
                  <a:cubicBezTo>
                    <a:pt x="5860704" y="2270189"/>
                    <a:pt x="5858318" y="2275949"/>
                    <a:pt x="5854072" y="2280196"/>
                  </a:cubicBezTo>
                  <a:cubicBezTo>
                    <a:pt x="5849825" y="2284443"/>
                    <a:pt x="5844065" y="2286829"/>
                    <a:pt x="5838059" y="2286829"/>
                  </a:cubicBezTo>
                  <a:lnTo>
                    <a:pt x="22646" y="2286829"/>
                  </a:lnTo>
                  <a:cubicBezTo>
                    <a:pt x="16640" y="2286829"/>
                    <a:pt x="10880" y="2284443"/>
                    <a:pt x="6633" y="2280196"/>
                  </a:cubicBezTo>
                  <a:cubicBezTo>
                    <a:pt x="2386" y="2275949"/>
                    <a:pt x="0" y="2270189"/>
                    <a:pt x="0" y="2264183"/>
                  </a:cubicBezTo>
                  <a:lnTo>
                    <a:pt x="0" y="22646"/>
                  </a:lnTo>
                  <a:cubicBezTo>
                    <a:pt x="0" y="16640"/>
                    <a:pt x="2386" y="10880"/>
                    <a:pt x="6633" y="6633"/>
                  </a:cubicBezTo>
                  <a:cubicBezTo>
                    <a:pt x="10880" y="2386"/>
                    <a:pt x="16640" y="0"/>
                    <a:pt x="22646" y="0"/>
                  </a:cubicBezTo>
                  <a:close/>
                </a:path>
              </a:pathLst>
            </a:custGeom>
            <a:solidFill>
              <a:srgbClr val="FCF7F4"/>
            </a:solidFill>
            <a:ln w="28575" cap="rnd">
              <a:solidFill>
                <a:srgbClr val="0F0326"/>
              </a:solidFill>
              <a:prstDash val="solid"/>
              <a:round/>
            </a:ln>
          </p:spPr>
        </p:sp>
        <p:sp>
          <p:nvSpPr>
            <p:cNvPr id="13" name="TextBox 13"/>
            <p:cNvSpPr txBox="1"/>
            <p:nvPr/>
          </p:nvSpPr>
          <p:spPr>
            <a:xfrm>
              <a:off x="0" y="-47625"/>
              <a:ext cx="5860704" cy="2334454"/>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6699300" y="384399"/>
            <a:ext cx="2444700" cy="1964649"/>
          </a:xfrm>
          <a:custGeom>
            <a:avLst/>
            <a:gdLst/>
            <a:ahLst/>
            <a:cxnLst/>
            <a:rect l="l" t="t" r="r" b="b"/>
            <a:pathLst>
              <a:path w="2444700" h="1964649">
                <a:moveTo>
                  <a:pt x="0" y="0"/>
                </a:moveTo>
                <a:lnTo>
                  <a:pt x="2444700" y="0"/>
                </a:lnTo>
                <a:lnTo>
                  <a:pt x="2444700" y="1964650"/>
                </a:lnTo>
                <a:lnTo>
                  <a:pt x="0" y="1964650"/>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8698866" y="1648626"/>
            <a:ext cx="7557175" cy="1189556"/>
          </a:xfrm>
          <a:prstGeom prst="rect">
            <a:avLst/>
          </a:prstGeom>
        </p:spPr>
        <p:txBody>
          <a:bodyPr lIns="0" tIns="0" rIns="0" bIns="0" rtlCol="0" anchor="t">
            <a:spAutoFit/>
          </a:bodyPr>
          <a:lstStyle/>
          <a:p>
            <a:pPr marL="0" lvl="0" indent="0" algn="r">
              <a:lnSpc>
                <a:spcPts val="9180"/>
              </a:lnSpc>
            </a:pPr>
            <a:r>
              <a:rPr lang="en-US" sz="9000" b="1" dirty="0">
                <a:solidFill>
                  <a:srgbClr val="000000"/>
                </a:solidFill>
                <a:latin typeface="Calibri" panose="020F0502020204030204" pitchFamily="34" charset="0"/>
              </a:rPr>
              <a:t>OUR CEO</a:t>
            </a:r>
          </a:p>
        </p:txBody>
      </p:sp>
      <p:sp>
        <p:nvSpPr>
          <p:cNvPr id="17" name="TextBox 17"/>
          <p:cNvSpPr txBox="1"/>
          <p:nvPr/>
        </p:nvSpPr>
        <p:spPr>
          <a:xfrm>
            <a:off x="9505253" y="3111888"/>
            <a:ext cx="6816355" cy="1282402"/>
          </a:xfrm>
          <a:prstGeom prst="rect">
            <a:avLst/>
          </a:prstGeom>
        </p:spPr>
        <p:txBody>
          <a:bodyPr wrap="square" lIns="0" tIns="0" rIns="0" bIns="0" rtlCol="0" anchor="t">
            <a:spAutoFit/>
          </a:bodyPr>
          <a:lstStyle/>
          <a:p>
            <a:pPr algn="r">
              <a:lnSpc>
                <a:spcPts val="5026"/>
              </a:lnSpc>
            </a:pPr>
            <a:r>
              <a:rPr lang="en-US" sz="5400" dirty="0">
                <a:solidFill>
                  <a:srgbClr val="D40000"/>
                </a:solidFill>
                <a:latin typeface="Calibri" panose="020F0502020204030204" pitchFamily="34" charset="0"/>
              </a:rPr>
              <a:t>Hamid Maqsood Ismail</a:t>
            </a:r>
          </a:p>
          <a:p>
            <a:pPr marL="0" lvl="0" indent="0" algn="r">
              <a:lnSpc>
                <a:spcPts val="5026"/>
              </a:lnSpc>
              <a:spcBef>
                <a:spcPct val="0"/>
              </a:spcBef>
            </a:pPr>
            <a:endParaRPr lang="en-US" sz="4189" dirty="0">
              <a:solidFill>
                <a:srgbClr val="D40000"/>
              </a:solidFill>
              <a:latin typeface="Calibri" panose="020F0502020204030204" pitchFamily="34" charset="0"/>
            </a:endParaRPr>
          </a:p>
        </p:txBody>
      </p:sp>
      <p:pic>
        <p:nvPicPr>
          <p:cNvPr id="21" name="Picture 20">
            <a:extLst>
              <a:ext uri="{FF2B5EF4-FFF2-40B4-BE49-F238E27FC236}">
                <a16:creationId xmlns:a16="http://schemas.microsoft.com/office/drawing/2014/main" id="{719C1BC9-5C0E-366E-B876-D6A848B5C0DC}"/>
              </a:ext>
            </a:extLst>
          </p:cNvPr>
          <p:cNvPicPr>
            <a:picLocks noChangeAspect="1"/>
          </p:cNvPicPr>
          <p:nvPr/>
        </p:nvPicPr>
        <p:blipFill>
          <a:blip r:embed="rId8"/>
          <a:stretch>
            <a:fillRect/>
          </a:stretch>
        </p:blipFill>
        <p:spPr>
          <a:xfrm>
            <a:off x="4114800" y="5249925"/>
            <a:ext cx="13487400" cy="8732775"/>
          </a:xfrm>
          <a:prstGeom prst="rect">
            <a:avLst/>
          </a:prstGeom>
        </p:spPr>
      </p:pic>
      <p:sp>
        <p:nvSpPr>
          <p:cNvPr id="22" name="TextBox 21">
            <a:extLst>
              <a:ext uri="{FF2B5EF4-FFF2-40B4-BE49-F238E27FC236}">
                <a16:creationId xmlns:a16="http://schemas.microsoft.com/office/drawing/2014/main" id="{3AC1693D-FDB8-F4BC-DEB9-2FD1DB28FA14}"/>
              </a:ext>
            </a:extLst>
          </p:cNvPr>
          <p:cNvSpPr txBox="1"/>
          <p:nvPr/>
        </p:nvSpPr>
        <p:spPr>
          <a:xfrm>
            <a:off x="4696269" y="6044060"/>
            <a:ext cx="12488647" cy="7478970"/>
          </a:xfrm>
          <a:prstGeom prst="rect">
            <a:avLst/>
          </a:prstGeom>
          <a:noFill/>
        </p:spPr>
        <p:txBody>
          <a:bodyPr wrap="square" rtlCol="0">
            <a:spAutoFit/>
          </a:bodyPr>
          <a:lstStyle/>
          <a:p>
            <a:pPr algn="r"/>
            <a:r>
              <a:rPr lang="en-US" sz="4000" dirty="0">
                <a:solidFill>
                  <a:schemeClr val="bg1"/>
                </a:solidFill>
              </a:rPr>
              <a:t>“We are thrilled and driven by everything we do. </a:t>
            </a:r>
          </a:p>
          <a:p>
            <a:pPr algn="r"/>
            <a:r>
              <a:rPr lang="en-US" sz="4000" dirty="0">
                <a:solidFill>
                  <a:schemeClr val="bg1"/>
                </a:solidFill>
              </a:rPr>
              <a:t>At Bisconni, open innovation plays a critical role in swiftly crafting quality products perfecting the art of baking. I am personally committed to pursuing measures incorporate innovation in our business. At the heart of our operation is a team of highly qualified professionals, each of whom was chosen for their commitment to excellence and dedication. We encourage members of the Bisconni family to excel within their roles and beyond to meet their full potential and be the best they can be. We provide a highly professional workplace culture providing a great learning platform for employees”</a:t>
            </a:r>
          </a:p>
        </p:txBody>
      </p:sp>
      <p:pic>
        <p:nvPicPr>
          <p:cNvPr id="23" name="Picture 22">
            <a:extLst>
              <a:ext uri="{FF2B5EF4-FFF2-40B4-BE49-F238E27FC236}">
                <a16:creationId xmlns:a16="http://schemas.microsoft.com/office/drawing/2014/main" id="{311CD950-9E20-08E8-4461-DCEF4A307FC4}"/>
              </a:ext>
            </a:extLst>
          </p:cNvPr>
          <p:cNvPicPr>
            <a:picLocks noChangeAspect="1"/>
          </p:cNvPicPr>
          <p:nvPr/>
        </p:nvPicPr>
        <p:blipFill>
          <a:blip r:embed="rId9"/>
          <a:stretch>
            <a:fillRect/>
          </a:stretch>
        </p:blipFill>
        <p:spPr>
          <a:xfrm>
            <a:off x="1586825" y="1565799"/>
            <a:ext cx="5373549" cy="54827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69337" y="3644513"/>
            <a:ext cx="9149326" cy="18288000"/>
            <a:chOff x="0" y="0"/>
            <a:chExt cx="12199101" cy="24384000"/>
          </a:xfrm>
        </p:grpSpPr>
        <p:sp>
          <p:nvSpPr>
            <p:cNvPr id="3" name="Freeform 3"/>
            <p:cNvSpPr/>
            <p:nvPr/>
          </p:nvSpPr>
          <p:spPr>
            <a:xfrm>
              <a:off x="0" y="0"/>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140377"/>
              <a:ext cx="12199101" cy="12243623"/>
            </a:xfrm>
            <a:custGeom>
              <a:avLst/>
              <a:gdLst/>
              <a:ahLst/>
              <a:cxnLst/>
              <a:rect l="l" t="t" r="r" b="b"/>
              <a:pathLst>
                <a:path w="12199101" h="12243623">
                  <a:moveTo>
                    <a:pt x="0" y="0"/>
                  </a:moveTo>
                  <a:lnTo>
                    <a:pt x="12199101" y="0"/>
                  </a:lnTo>
                  <a:lnTo>
                    <a:pt x="12199101" y="12243623"/>
                  </a:lnTo>
                  <a:lnTo>
                    <a:pt x="0" y="12243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2585457" y="0"/>
            <a:ext cx="20873457" cy="10460065"/>
            <a:chOff x="0" y="0"/>
            <a:chExt cx="27831276" cy="13946753"/>
          </a:xfrm>
        </p:grpSpPr>
        <p:sp>
          <p:nvSpPr>
            <p:cNvPr id="6" name="Freeform 6"/>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sp>
        <p:nvSpPr>
          <p:cNvPr id="8" name="TextBox 8"/>
          <p:cNvSpPr txBox="1"/>
          <p:nvPr/>
        </p:nvSpPr>
        <p:spPr>
          <a:xfrm>
            <a:off x="8876954" y="1656379"/>
            <a:ext cx="7530570" cy="2462213"/>
          </a:xfrm>
          <a:prstGeom prst="rect">
            <a:avLst/>
          </a:prstGeom>
        </p:spPr>
        <p:txBody>
          <a:bodyPr wrap="square" lIns="0" tIns="0" rIns="0" bIns="0" rtlCol="0" anchor="t">
            <a:spAutoFit/>
          </a:bodyPr>
          <a:lstStyle/>
          <a:p>
            <a:pPr marL="0" lvl="0" indent="0" algn="l">
              <a:spcBef>
                <a:spcPct val="0"/>
              </a:spcBef>
            </a:pPr>
            <a:r>
              <a:rPr lang="en-US" sz="8000" dirty="0">
                <a:solidFill>
                  <a:srgbClr val="FF0000"/>
                </a:solidFill>
                <a:latin typeface="Calibri" panose="020F0502020204030204" pitchFamily="34" charset="0"/>
              </a:rPr>
              <a:t>OUR EFFICIENT DEPARTMENTS AT</a:t>
            </a:r>
          </a:p>
        </p:txBody>
      </p:sp>
      <p:grpSp>
        <p:nvGrpSpPr>
          <p:cNvPr id="9" name="Group 9"/>
          <p:cNvGrpSpPr/>
          <p:nvPr/>
        </p:nvGrpSpPr>
        <p:grpSpPr>
          <a:xfrm>
            <a:off x="320701" y="510599"/>
            <a:ext cx="7530570" cy="9265802"/>
            <a:chOff x="0" y="0"/>
            <a:chExt cx="10040760" cy="12354403"/>
          </a:xfrm>
        </p:grpSpPr>
        <p:sp>
          <p:nvSpPr>
            <p:cNvPr id="10" name="Freeform 10"/>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6" name="Group 16"/>
          <p:cNvGrpSpPr/>
          <p:nvPr/>
        </p:nvGrpSpPr>
        <p:grpSpPr>
          <a:xfrm>
            <a:off x="417645" y="438343"/>
            <a:ext cx="7530570" cy="9265802"/>
            <a:chOff x="0" y="0"/>
            <a:chExt cx="10040760" cy="12354403"/>
          </a:xfrm>
        </p:grpSpPr>
        <p:sp>
          <p:nvSpPr>
            <p:cNvPr id="17" name="Freeform 17"/>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3" name="TextBox 23"/>
          <p:cNvSpPr txBox="1"/>
          <p:nvPr/>
        </p:nvSpPr>
        <p:spPr>
          <a:xfrm>
            <a:off x="1202312" y="5071244"/>
            <a:ext cx="5881986" cy="564322"/>
          </a:xfrm>
          <a:prstGeom prst="rect">
            <a:avLst/>
          </a:prstGeom>
        </p:spPr>
        <p:txBody>
          <a:bodyPr lIns="0" tIns="0" rIns="0" bIns="0" rtlCol="0" anchor="t">
            <a:spAutoFit/>
          </a:bodyPr>
          <a:lstStyle/>
          <a:p>
            <a:pPr marL="0" lvl="0" indent="0" algn="ctr">
              <a:lnSpc>
                <a:spcPts val="4620"/>
              </a:lnSpc>
              <a:spcBef>
                <a:spcPct val="0"/>
              </a:spcBef>
            </a:pPr>
            <a:r>
              <a:rPr lang="en-US" sz="3600" dirty="0">
                <a:solidFill>
                  <a:srgbClr val="FFFFFF"/>
                </a:solidFill>
                <a:latin typeface="Calibri" panose="020F0502020204030204" pitchFamily="34" charset="0"/>
              </a:rPr>
              <a:t>MARKETING DEPARTMENT</a:t>
            </a:r>
          </a:p>
        </p:txBody>
      </p:sp>
      <p:sp>
        <p:nvSpPr>
          <p:cNvPr id="24" name="TextBox 24"/>
          <p:cNvSpPr txBox="1"/>
          <p:nvPr/>
        </p:nvSpPr>
        <p:spPr>
          <a:xfrm>
            <a:off x="1406988" y="7697072"/>
            <a:ext cx="5758640" cy="1144031"/>
          </a:xfrm>
          <a:prstGeom prst="rect">
            <a:avLst/>
          </a:prstGeom>
        </p:spPr>
        <p:txBody>
          <a:bodyPr lIns="0" tIns="0" rIns="0" bIns="0" rtlCol="0" anchor="t">
            <a:spAutoFit/>
          </a:bodyPr>
          <a:lstStyle/>
          <a:p>
            <a:pPr marL="0" lvl="0" indent="0" algn="ctr">
              <a:lnSpc>
                <a:spcPts val="4620"/>
              </a:lnSpc>
              <a:spcBef>
                <a:spcPct val="0"/>
              </a:spcBef>
            </a:pPr>
            <a:r>
              <a:rPr lang="en-US" sz="3600" dirty="0">
                <a:solidFill>
                  <a:srgbClr val="FFFFFF"/>
                </a:solidFill>
                <a:latin typeface="Calibri" panose="020F0502020204030204" pitchFamily="34" charset="0"/>
              </a:rPr>
              <a:t>OPERATIONS AND SUPPLY CHAIN DEPARTMENT</a:t>
            </a:r>
            <a:r>
              <a:rPr lang="en-US" sz="3600" u="none" dirty="0">
                <a:solidFill>
                  <a:srgbClr val="FFFFFF"/>
                </a:solidFill>
                <a:latin typeface="Calibri" panose="020F0502020204030204" pitchFamily="34" charset="0"/>
              </a:rPr>
              <a:t>.</a:t>
            </a:r>
          </a:p>
        </p:txBody>
      </p:sp>
      <p:sp>
        <p:nvSpPr>
          <p:cNvPr id="25" name="TextBox 25"/>
          <p:cNvSpPr txBox="1"/>
          <p:nvPr/>
        </p:nvSpPr>
        <p:spPr>
          <a:xfrm>
            <a:off x="1202312" y="1865707"/>
            <a:ext cx="6000468" cy="1144031"/>
          </a:xfrm>
          <a:prstGeom prst="rect">
            <a:avLst/>
          </a:prstGeom>
        </p:spPr>
        <p:txBody>
          <a:bodyPr lIns="0" tIns="0" rIns="0" bIns="0" rtlCol="0" anchor="t">
            <a:spAutoFit/>
          </a:bodyPr>
          <a:lstStyle/>
          <a:p>
            <a:pPr marL="0" lvl="0" indent="0" algn="ctr">
              <a:lnSpc>
                <a:spcPts val="4620"/>
              </a:lnSpc>
              <a:spcBef>
                <a:spcPct val="0"/>
              </a:spcBef>
            </a:pPr>
            <a:r>
              <a:rPr lang="en-US" sz="3600" dirty="0">
                <a:solidFill>
                  <a:srgbClr val="FFFFFF"/>
                </a:solidFill>
                <a:latin typeface="Calibri" panose="020F0502020204030204" pitchFamily="34" charset="0"/>
              </a:rPr>
              <a:t>SALES AND ADVERTISING DEPARTMENT </a:t>
            </a:r>
          </a:p>
        </p:txBody>
      </p:sp>
      <p:grpSp>
        <p:nvGrpSpPr>
          <p:cNvPr id="26" name="Group 26"/>
          <p:cNvGrpSpPr/>
          <p:nvPr/>
        </p:nvGrpSpPr>
        <p:grpSpPr>
          <a:xfrm rot="-472217">
            <a:off x="12533050" y="4466994"/>
            <a:ext cx="4500819" cy="2514038"/>
            <a:chOff x="0" y="0"/>
            <a:chExt cx="6001092" cy="3352051"/>
          </a:xfrm>
        </p:grpSpPr>
        <p:sp>
          <p:nvSpPr>
            <p:cNvPr id="27" name="Freeform 27"/>
            <p:cNvSpPr/>
            <p:nvPr/>
          </p:nvSpPr>
          <p:spPr>
            <a:xfrm rot="486973">
              <a:off x="152072" y="404264"/>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28" name="Freeform 28"/>
            <p:cNvSpPr/>
            <p:nvPr/>
          </p:nvSpPr>
          <p:spPr>
            <a:xfrm rot="486973">
              <a:off x="152072" y="404264"/>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29" name="Freeform 29"/>
            <p:cNvSpPr/>
            <p:nvPr/>
          </p:nvSpPr>
          <p:spPr>
            <a:xfrm rot="486973">
              <a:off x="152072" y="389339"/>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30" name="Freeform 30"/>
            <p:cNvSpPr/>
            <p:nvPr/>
          </p:nvSpPr>
          <p:spPr>
            <a:xfrm rot="486973">
              <a:off x="152072" y="404264"/>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grpSp>
      <p:sp>
        <p:nvSpPr>
          <p:cNvPr id="31" name="TextBox 31"/>
          <p:cNvSpPr txBox="1"/>
          <p:nvPr/>
        </p:nvSpPr>
        <p:spPr>
          <a:xfrm rot="403709">
            <a:off x="13622889" y="5536429"/>
            <a:ext cx="3324015" cy="602729"/>
          </a:xfrm>
          <a:prstGeom prst="rect">
            <a:avLst/>
          </a:prstGeom>
        </p:spPr>
        <p:txBody>
          <a:bodyPr lIns="0" tIns="0" rIns="0" bIns="0" rtlCol="0" anchor="t">
            <a:spAutoFit/>
          </a:bodyPr>
          <a:lstStyle/>
          <a:p>
            <a:pPr marL="0" lvl="0" indent="0" algn="l">
              <a:lnSpc>
                <a:spcPts val="4745"/>
              </a:lnSpc>
              <a:spcBef>
                <a:spcPct val="0"/>
              </a:spcBef>
            </a:pPr>
            <a:r>
              <a:rPr lang="en-US" sz="4400" dirty="0">
                <a:solidFill>
                  <a:srgbClr val="D40000"/>
                </a:solidFill>
                <a:latin typeface="Calibri" panose="020F0502020204030204" pitchFamily="34" charset="0"/>
              </a:rPr>
              <a:t>BISCONNI</a:t>
            </a:r>
          </a:p>
        </p:txBody>
      </p:sp>
      <p:sp>
        <p:nvSpPr>
          <p:cNvPr id="32" name="Freeform 32"/>
          <p:cNvSpPr/>
          <p:nvPr/>
        </p:nvSpPr>
        <p:spPr>
          <a:xfrm>
            <a:off x="14480543" y="6479543"/>
            <a:ext cx="5557513" cy="5557513"/>
          </a:xfrm>
          <a:custGeom>
            <a:avLst/>
            <a:gdLst/>
            <a:ahLst/>
            <a:cxnLst/>
            <a:rect l="l" t="t" r="r" b="b"/>
            <a:pathLst>
              <a:path w="5557513" h="5557513">
                <a:moveTo>
                  <a:pt x="0" y="0"/>
                </a:moveTo>
                <a:lnTo>
                  <a:pt x="5557514" y="0"/>
                </a:lnTo>
                <a:lnTo>
                  <a:pt x="5557514" y="5557514"/>
                </a:lnTo>
                <a:lnTo>
                  <a:pt x="0" y="5557514"/>
                </a:lnTo>
                <a:lnTo>
                  <a:pt x="0" y="0"/>
                </a:lnTo>
                <a:close/>
              </a:path>
            </a:pathLst>
          </a:custGeom>
          <a:blipFill>
            <a:blip r:embed="rId14" cstate="print">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76477" y="3431795"/>
            <a:ext cx="9163622" cy="18316575"/>
            <a:chOff x="0" y="0"/>
            <a:chExt cx="12218162" cy="24422100"/>
          </a:xfrm>
        </p:grpSpPr>
        <p:sp>
          <p:nvSpPr>
            <p:cNvPr id="3" name="Freeform 3"/>
            <p:cNvSpPr/>
            <p:nvPr/>
          </p:nvSpPr>
          <p:spPr>
            <a:xfrm>
              <a:off x="0" y="0"/>
              <a:ext cx="12218162" cy="12262754"/>
            </a:xfrm>
            <a:custGeom>
              <a:avLst/>
              <a:gdLst/>
              <a:ahLst/>
              <a:cxnLst/>
              <a:rect l="l" t="t" r="r" b="b"/>
              <a:pathLst>
                <a:path w="12218162" h="12262754">
                  <a:moveTo>
                    <a:pt x="0" y="0"/>
                  </a:moveTo>
                  <a:lnTo>
                    <a:pt x="12218162" y="0"/>
                  </a:lnTo>
                  <a:lnTo>
                    <a:pt x="12218162" y="12262754"/>
                  </a:lnTo>
                  <a:lnTo>
                    <a:pt x="0" y="12262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2159346"/>
              <a:ext cx="12218162" cy="12262754"/>
            </a:xfrm>
            <a:custGeom>
              <a:avLst/>
              <a:gdLst/>
              <a:ahLst/>
              <a:cxnLst/>
              <a:rect l="l" t="t" r="r" b="b"/>
              <a:pathLst>
                <a:path w="12218162" h="12262754">
                  <a:moveTo>
                    <a:pt x="0" y="0"/>
                  </a:moveTo>
                  <a:lnTo>
                    <a:pt x="12218162" y="0"/>
                  </a:lnTo>
                  <a:lnTo>
                    <a:pt x="12218162" y="12262754"/>
                  </a:lnTo>
                  <a:lnTo>
                    <a:pt x="0" y="12262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2556882" y="-173065"/>
            <a:ext cx="20873457" cy="10460065"/>
            <a:chOff x="0" y="0"/>
            <a:chExt cx="27831276" cy="13946753"/>
          </a:xfrm>
        </p:grpSpPr>
        <p:sp>
          <p:nvSpPr>
            <p:cNvPr id="6" name="Freeform 6"/>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209704" y="530742"/>
            <a:ext cx="7530570" cy="9265802"/>
            <a:chOff x="0" y="0"/>
            <a:chExt cx="10040760" cy="12354403"/>
          </a:xfrm>
        </p:grpSpPr>
        <p:sp>
          <p:nvSpPr>
            <p:cNvPr id="9" name="Freeform 9"/>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10040760" cy="12354403"/>
            </a:xfrm>
            <a:custGeom>
              <a:avLst/>
              <a:gdLst/>
              <a:ahLst/>
              <a:cxnLst/>
              <a:rect l="l" t="t" r="r" b="b"/>
              <a:pathLst>
                <a:path w="10040760" h="12354403">
                  <a:moveTo>
                    <a:pt x="0" y="0"/>
                  </a:moveTo>
                  <a:lnTo>
                    <a:pt x="10040760" y="0"/>
                  </a:lnTo>
                  <a:lnTo>
                    <a:pt x="10040760" y="12354403"/>
                  </a:lnTo>
                  <a:lnTo>
                    <a:pt x="0" y="12354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5" name="TextBox 15"/>
          <p:cNvSpPr txBox="1"/>
          <p:nvPr/>
        </p:nvSpPr>
        <p:spPr>
          <a:xfrm>
            <a:off x="8493844" y="1601768"/>
            <a:ext cx="8282595" cy="3693319"/>
          </a:xfrm>
          <a:prstGeom prst="rect">
            <a:avLst/>
          </a:prstGeom>
        </p:spPr>
        <p:txBody>
          <a:bodyPr lIns="0" tIns="0" rIns="0" bIns="0" rtlCol="0" anchor="t">
            <a:spAutoFit/>
          </a:bodyPr>
          <a:lstStyle/>
          <a:p>
            <a:pPr marL="0" lvl="0" indent="0" algn="l">
              <a:spcBef>
                <a:spcPct val="0"/>
              </a:spcBef>
            </a:pPr>
            <a:r>
              <a:rPr lang="en-US" sz="8000" u="none" dirty="0">
                <a:solidFill>
                  <a:srgbClr val="D01F24"/>
                </a:solidFill>
                <a:latin typeface="Calibri" panose="020F0502020204030204" pitchFamily="34" charset="0"/>
              </a:rPr>
              <a:t>BISCONNI‘S VISION, MISSION AND GOALS</a:t>
            </a:r>
          </a:p>
        </p:txBody>
      </p:sp>
      <p:sp>
        <p:nvSpPr>
          <p:cNvPr id="21" name="TextBox 21"/>
          <p:cNvSpPr txBox="1"/>
          <p:nvPr/>
        </p:nvSpPr>
        <p:spPr>
          <a:xfrm>
            <a:off x="1130466" y="4275222"/>
            <a:ext cx="6168413" cy="2204321"/>
          </a:xfrm>
          <a:prstGeom prst="rect">
            <a:avLst/>
          </a:prstGeom>
        </p:spPr>
        <p:txBody>
          <a:bodyPr wrap="square" lIns="0" tIns="0" rIns="0" bIns="0" rtlCol="0" anchor="t">
            <a:spAutoFit/>
          </a:bodyPr>
          <a:lstStyle/>
          <a:p>
            <a:pPr>
              <a:lnSpc>
                <a:spcPts val="1485"/>
              </a:lnSpc>
            </a:pPr>
            <a:endParaRPr dirty="0"/>
          </a:p>
          <a:p>
            <a:pPr marL="0" lvl="0" indent="0" algn="ctr">
              <a:lnSpc>
                <a:spcPts val="2599"/>
              </a:lnSpc>
              <a:spcBef>
                <a:spcPct val="0"/>
              </a:spcBef>
            </a:pPr>
            <a:r>
              <a:rPr lang="en-US" sz="2800" dirty="0">
                <a:solidFill>
                  <a:srgbClr val="FFFFFF"/>
                </a:solidFill>
                <a:latin typeface="Calibri" panose="020F0502020204030204" pitchFamily="34" charset="0"/>
              </a:rPr>
              <a:t>We aim for consistent product quality, maximizing value and customer satisfaction. Through effective utilization of people, technology, and management, we pursue profitable growth and fair returns for shareholders.</a:t>
            </a:r>
          </a:p>
        </p:txBody>
      </p:sp>
      <p:sp>
        <p:nvSpPr>
          <p:cNvPr id="22" name="TextBox 22"/>
          <p:cNvSpPr txBox="1"/>
          <p:nvPr/>
        </p:nvSpPr>
        <p:spPr>
          <a:xfrm>
            <a:off x="1130466" y="2031767"/>
            <a:ext cx="5890173" cy="1131079"/>
          </a:xfrm>
          <a:prstGeom prst="rect">
            <a:avLst/>
          </a:prstGeom>
        </p:spPr>
        <p:txBody>
          <a:bodyPr lIns="0" tIns="0" rIns="0" bIns="0" rtlCol="0" anchor="t">
            <a:spAutoFit/>
          </a:bodyPr>
          <a:lstStyle/>
          <a:p>
            <a:pPr marL="0" lvl="0" indent="0" algn="ctr">
              <a:lnSpc>
                <a:spcPts val="2940"/>
              </a:lnSpc>
              <a:spcBef>
                <a:spcPct val="0"/>
              </a:spcBef>
            </a:pPr>
            <a:r>
              <a:rPr lang="en-US" sz="2800" dirty="0">
                <a:solidFill>
                  <a:srgbClr val="FFFFFF"/>
                </a:solidFill>
                <a:latin typeface="Calibri" panose="020F0502020204030204" pitchFamily="34" charset="0"/>
              </a:rPr>
              <a:t>'To be a thought leader for the industry via innovative products to cater consumer's needs” </a:t>
            </a:r>
          </a:p>
        </p:txBody>
      </p:sp>
      <p:sp>
        <p:nvSpPr>
          <p:cNvPr id="23" name="TextBox 23"/>
          <p:cNvSpPr txBox="1"/>
          <p:nvPr/>
        </p:nvSpPr>
        <p:spPr>
          <a:xfrm>
            <a:off x="1000911" y="7591919"/>
            <a:ext cx="6168413" cy="1861279"/>
          </a:xfrm>
          <a:prstGeom prst="rect">
            <a:avLst/>
          </a:prstGeom>
        </p:spPr>
        <p:txBody>
          <a:bodyPr lIns="0" tIns="0" rIns="0" bIns="0" rtlCol="0" anchor="t">
            <a:spAutoFit/>
          </a:bodyPr>
          <a:lstStyle/>
          <a:p>
            <a:pPr marL="0" lvl="0" indent="0" algn="ctr">
              <a:lnSpc>
                <a:spcPts val="2940"/>
              </a:lnSpc>
              <a:spcBef>
                <a:spcPct val="0"/>
              </a:spcBef>
            </a:pPr>
            <a:r>
              <a:rPr lang="en-US" sz="2800" dirty="0">
                <a:solidFill>
                  <a:srgbClr val="FFFFFF"/>
                </a:solidFill>
                <a:latin typeface="Calibri" panose="020F0502020204030204" pitchFamily="34" charset="0"/>
              </a:rPr>
              <a:t>“To allocate the brand in the minds of consumers to maximize the potential benefit to the firms. To provide good quality products to retain their customers.”</a:t>
            </a:r>
          </a:p>
        </p:txBody>
      </p:sp>
      <p:sp>
        <p:nvSpPr>
          <p:cNvPr id="25" name="Freeform 25"/>
          <p:cNvSpPr/>
          <p:nvPr/>
        </p:nvSpPr>
        <p:spPr>
          <a:xfrm>
            <a:off x="14480543" y="6479543"/>
            <a:ext cx="5557513" cy="5557513"/>
          </a:xfrm>
          <a:custGeom>
            <a:avLst/>
            <a:gdLst/>
            <a:ahLst/>
            <a:cxnLst/>
            <a:rect l="l" t="t" r="r" b="b"/>
            <a:pathLst>
              <a:path w="5557513" h="5557513">
                <a:moveTo>
                  <a:pt x="0" y="0"/>
                </a:moveTo>
                <a:lnTo>
                  <a:pt x="5557514" y="0"/>
                </a:lnTo>
                <a:lnTo>
                  <a:pt x="5557514" y="5557514"/>
                </a:lnTo>
                <a:lnTo>
                  <a:pt x="0" y="5557514"/>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grpSp>
        <p:nvGrpSpPr>
          <p:cNvPr id="26" name="Group 26"/>
          <p:cNvGrpSpPr/>
          <p:nvPr/>
        </p:nvGrpSpPr>
        <p:grpSpPr>
          <a:xfrm rot="21287656">
            <a:off x="12204740" y="4341059"/>
            <a:ext cx="4500819" cy="2514038"/>
            <a:chOff x="0" y="0"/>
            <a:chExt cx="6001092" cy="3352051"/>
          </a:xfrm>
        </p:grpSpPr>
        <p:sp>
          <p:nvSpPr>
            <p:cNvPr id="27" name="Freeform 27"/>
            <p:cNvSpPr/>
            <p:nvPr/>
          </p:nvSpPr>
          <p:spPr>
            <a:xfrm rot="486973">
              <a:off x="152072" y="404264"/>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28" name="Freeform 28"/>
            <p:cNvSpPr/>
            <p:nvPr/>
          </p:nvSpPr>
          <p:spPr>
            <a:xfrm rot="486973">
              <a:off x="152072" y="404264"/>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29" name="Freeform 29"/>
            <p:cNvSpPr/>
            <p:nvPr/>
          </p:nvSpPr>
          <p:spPr>
            <a:xfrm rot="486973">
              <a:off x="152072" y="389339"/>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sp>
          <p:nvSpPr>
            <p:cNvPr id="30" name="Freeform 30"/>
            <p:cNvSpPr/>
            <p:nvPr/>
          </p:nvSpPr>
          <p:spPr>
            <a:xfrm rot="486973">
              <a:off x="152072" y="404264"/>
              <a:ext cx="5696949" cy="2558448"/>
            </a:xfrm>
            <a:custGeom>
              <a:avLst/>
              <a:gdLst/>
              <a:ahLst/>
              <a:cxnLst/>
              <a:rect l="l" t="t" r="r" b="b"/>
              <a:pathLst>
                <a:path w="5696949" h="2558448">
                  <a:moveTo>
                    <a:pt x="0" y="0"/>
                  </a:moveTo>
                  <a:lnTo>
                    <a:pt x="5696949" y="0"/>
                  </a:lnTo>
                  <a:lnTo>
                    <a:pt x="5696949" y="2558448"/>
                  </a:lnTo>
                  <a:lnTo>
                    <a:pt x="0" y="2558448"/>
                  </a:lnTo>
                  <a:lnTo>
                    <a:pt x="0" y="0"/>
                  </a:lnTo>
                  <a:close/>
                </a:path>
              </a:pathLst>
            </a:custGeom>
            <a:blipFill>
              <a:blip r:embed="rId12" cstate="print">
                <a:extLst>
                  <a:ext uri="{96DAC541-7B7A-43D3-8B79-37D633B846F1}">
                    <asvg:svgBlip xmlns:asvg="http://schemas.microsoft.com/office/drawing/2016/SVG/main" r:embed="rId13"/>
                  </a:ext>
                </a:extLst>
              </a:blip>
              <a:stretch>
                <a:fillRect/>
              </a:stretch>
            </a:blipFill>
          </p:spPr>
        </p:sp>
      </p:grpSp>
      <p:sp>
        <p:nvSpPr>
          <p:cNvPr id="31" name="TextBox 31"/>
          <p:cNvSpPr txBox="1"/>
          <p:nvPr/>
        </p:nvSpPr>
        <p:spPr>
          <a:xfrm rot="526830">
            <a:off x="13321072" y="5413816"/>
            <a:ext cx="3324015" cy="602729"/>
          </a:xfrm>
          <a:prstGeom prst="rect">
            <a:avLst/>
          </a:prstGeom>
        </p:spPr>
        <p:txBody>
          <a:bodyPr lIns="0" tIns="0" rIns="0" bIns="0" rtlCol="0" anchor="t">
            <a:spAutoFit/>
          </a:bodyPr>
          <a:lstStyle/>
          <a:p>
            <a:pPr marL="0" lvl="0" indent="0" algn="l">
              <a:lnSpc>
                <a:spcPts val="4745"/>
              </a:lnSpc>
              <a:spcBef>
                <a:spcPct val="0"/>
              </a:spcBef>
            </a:pPr>
            <a:r>
              <a:rPr lang="en-US" sz="4400" dirty="0">
                <a:solidFill>
                  <a:srgbClr val="D40000"/>
                </a:solidFill>
                <a:latin typeface="Calibri" panose="020F0502020204030204" pitchFamily="34" charset="0"/>
              </a:rPr>
              <a:t>BISCONNI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CC93"/>
        </a:solidFill>
        <a:effectLst/>
      </p:bgPr>
    </p:bg>
    <p:spTree>
      <p:nvGrpSpPr>
        <p:cNvPr id="1" name=""/>
        <p:cNvGrpSpPr/>
        <p:nvPr/>
      </p:nvGrpSpPr>
      <p:grpSpPr>
        <a:xfrm>
          <a:off x="0" y="0"/>
          <a:ext cx="0" cy="0"/>
          <a:chOff x="0" y="0"/>
          <a:chExt cx="0" cy="0"/>
        </a:xfrm>
      </p:grpSpPr>
      <p:sp>
        <p:nvSpPr>
          <p:cNvPr id="4" name="Freeform 4"/>
          <p:cNvSpPr/>
          <p:nvPr/>
        </p:nvSpPr>
        <p:spPr>
          <a:xfrm>
            <a:off x="12765477" y="-100264"/>
            <a:ext cx="6053241" cy="2432302"/>
          </a:xfrm>
          <a:custGeom>
            <a:avLst/>
            <a:gdLst/>
            <a:ahLst/>
            <a:cxnLst/>
            <a:rect l="l" t="t" r="r" b="b"/>
            <a:pathLst>
              <a:path w="6053241" h="2432302">
                <a:moveTo>
                  <a:pt x="0" y="0"/>
                </a:moveTo>
                <a:lnTo>
                  <a:pt x="6053241" y="0"/>
                </a:lnTo>
                <a:lnTo>
                  <a:pt x="6053241" y="2432302"/>
                </a:lnTo>
                <a:lnTo>
                  <a:pt x="0" y="2432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2"/>
          <p:cNvSpPr/>
          <p:nvPr/>
        </p:nvSpPr>
        <p:spPr>
          <a:xfrm>
            <a:off x="-2594101" y="0"/>
            <a:ext cx="10436728" cy="10436728"/>
          </a:xfrm>
          <a:custGeom>
            <a:avLst/>
            <a:gdLst/>
            <a:ahLst/>
            <a:cxnLst/>
            <a:rect l="l" t="t" r="r" b="b"/>
            <a:pathLst>
              <a:path w="10436728" h="10436728">
                <a:moveTo>
                  <a:pt x="0" y="0"/>
                </a:moveTo>
                <a:lnTo>
                  <a:pt x="10436728" y="0"/>
                </a:lnTo>
                <a:lnTo>
                  <a:pt x="10436728" y="10436728"/>
                </a:lnTo>
                <a:lnTo>
                  <a:pt x="0" y="10436728"/>
                </a:lnTo>
                <a:lnTo>
                  <a:pt x="0"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nvGrpSpPr>
          <p:cNvPr id="3" name="Group 3"/>
          <p:cNvGrpSpPr/>
          <p:nvPr/>
        </p:nvGrpSpPr>
        <p:grpSpPr>
          <a:xfrm>
            <a:off x="0" y="967765"/>
            <a:ext cx="13549241" cy="6324222"/>
            <a:chOff x="0" y="0"/>
            <a:chExt cx="18065655" cy="8432297"/>
          </a:xfrm>
        </p:grpSpPr>
      </p:grpSp>
      <p:grpSp>
        <p:nvGrpSpPr>
          <p:cNvPr id="5" name="Group 5"/>
          <p:cNvGrpSpPr/>
          <p:nvPr/>
        </p:nvGrpSpPr>
        <p:grpSpPr>
          <a:xfrm>
            <a:off x="429728" y="7232596"/>
            <a:ext cx="14976591" cy="2367640"/>
            <a:chOff x="0" y="0"/>
            <a:chExt cx="9508947" cy="1503263"/>
          </a:xfrm>
        </p:grpSpPr>
        <p:sp>
          <p:nvSpPr>
            <p:cNvPr id="6" name="Freeform 6"/>
            <p:cNvSpPr/>
            <p:nvPr/>
          </p:nvSpPr>
          <p:spPr>
            <a:xfrm>
              <a:off x="0" y="0"/>
              <a:ext cx="9508947" cy="1503263"/>
            </a:xfrm>
            <a:custGeom>
              <a:avLst/>
              <a:gdLst/>
              <a:ahLst/>
              <a:cxnLst/>
              <a:rect l="l" t="t" r="r" b="b"/>
              <a:pathLst>
                <a:path w="9508947" h="1503263">
                  <a:moveTo>
                    <a:pt x="13957" y="0"/>
                  </a:moveTo>
                  <a:lnTo>
                    <a:pt x="9494989" y="0"/>
                  </a:lnTo>
                  <a:cubicBezTo>
                    <a:pt x="9502697" y="0"/>
                    <a:pt x="9508947" y="6249"/>
                    <a:pt x="9508947" y="13957"/>
                  </a:cubicBezTo>
                  <a:lnTo>
                    <a:pt x="9508947" y="1489306"/>
                  </a:lnTo>
                  <a:cubicBezTo>
                    <a:pt x="9508947" y="1497015"/>
                    <a:pt x="9502697" y="1503263"/>
                    <a:pt x="9494989" y="1503263"/>
                  </a:cubicBezTo>
                  <a:lnTo>
                    <a:pt x="13957" y="1503263"/>
                  </a:lnTo>
                  <a:cubicBezTo>
                    <a:pt x="6249" y="1503263"/>
                    <a:pt x="0" y="1497015"/>
                    <a:pt x="0" y="1489306"/>
                  </a:cubicBezTo>
                  <a:lnTo>
                    <a:pt x="0" y="13957"/>
                  </a:lnTo>
                  <a:cubicBezTo>
                    <a:pt x="0" y="6249"/>
                    <a:pt x="6249" y="0"/>
                    <a:pt x="13957" y="0"/>
                  </a:cubicBezTo>
                  <a:close/>
                </a:path>
              </a:pathLst>
            </a:custGeom>
            <a:solidFill>
              <a:srgbClr val="E8E810"/>
            </a:solidFill>
            <a:ln cap="rnd">
              <a:noFill/>
              <a:prstDash val="solid"/>
              <a:round/>
            </a:ln>
          </p:spPr>
        </p:sp>
        <p:sp>
          <p:nvSpPr>
            <p:cNvPr id="7" name="TextBox 7"/>
            <p:cNvSpPr txBox="1"/>
            <p:nvPr/>
          </p:nvSpPr>
          <p:spPr>
            <a:xfrm>
              <a:off x="0" y="-47625"/>
              <a:ext cx="9508947" cy="155088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0" y="7232596"/>
            <a:ext cx="15255526" cy="2494705"/>
            <a:chOff x="0" y="0"/>
            <a:chExt cx="9686049" cy="1583940"/>
          </a:xfrm>
        </p:grpSpPr>
        <p:sp>
          <p:nvSpPr>
            <p:cNvPr id="9" name="Freeform 9"/>
            <p:cNvSpPr/>
            <p:nvPr/>
          </p:nvSpPr>
          <p:spPr>
            <a:xfrm>
              <a:off x="0" y="0"/>
              <a:ext cx="9686049" cy="1583940"/>
            </a:xfrm>
            <a:custGeom>
              <a:avLst/>
              <a:gdLst/>
              <a:ahLst/>
              <a:cxnLst/>
              <a:rect l="l" t="t" r="r" b="b"/>
              <a:pathLst>
                <a:path w="9686049" h="1583940">
                  <a:moveTo>
                    <a:pt x="13702" y="0"/>
                  </a:moveTo>
                  <a:lnTo>
                    <a:pt x="9672347" y="0"/>
                  </a:lnTo>
                  <a:cubicBezTo>
                    <a:pt x="9679915" y="0"/>
                    <a:pt x="9686049" y="6135"/>
                    <a:pt x="9686049" y="13702"/>
                  </a:cubicBezTo>
                  <a:lnTo>
                    <a:pt x="9686049" y="1570238"/>
                  </a:lnTo>
                  <a:cubicBezTo>
                    <a:pt x="9686049" y="1573872"/>
                    <a:pt x="9684606" y="1577357"/>
                    <a:pt x="9682036" y="1579926"/>
                  </a:cubicBezTo>
                  <a:cubicBezTo>
                    <a:pt x="9679467" y="1582496"/>
                    <a:pt x="9675981" y="1583940"/>
                    <a:pt x="9672347" y="1583940"/>
                  </a:cubicBezTo>
                  <a:lnTo>
                    <a:pt x="13702" y="1583940"/>
                  </a:lnTo>
                  <a:cubicBezTo>
                    <a:pt x="6135" y="1583940"/>
                    <a:pt x="0" y="1577805"/>
                    <a:pt x="0" y="1570238"/>
                  </a:cubicBezTo>
                  <a:lnTo>
                    <a:pt x="0" y="13702"/>
                  </a:lnTo>
                  <a:cubicBezTo>
                    <a:pt x="0" y="10068"/>
                    <a:pt x="1444" y="6583"/>
                    <a:pt x="4013" y="4013"/>
                  </a:cubicBezTo>
                  <a:cubicBezTo>
                    <a:pt x="6583" y="1444"/>
                    <a:pt x="10068" y="0"/>
                    <a:pt x="13702" y="0"/>
                  </a:cubicBezTo>
                  <a:close/>
                </a:path>
              </a:pathLst>
            </a:custGeom>
            <a:solidFill>
              <a:srgbClr val="FFE4B7"/>
            </a:solidFill>
            <a:ln w="28575" cap="rnd">
              <a:solidFill>
                <a:srgbClr val="0F0326"/>
              </a:solidFill>
              <a:prstDash val="solid"/>
              <a:round/>
            </a:ln>
          </p:spPr>
        </p:sp>
        <p:sp>
          <p:nvSpPr>
            <p:cNvPr id="10" name="TextBox 10"/>
            <p:cNvSpPr txBox="1"/>
            <p:nvPr/>
          </p:nvSpPr>
          <p:spPr>
            <a:xfrm>
              <a:off x="0" y="-47625"/>
              <a:ext cx="9686049" cy="1631565"/>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5217611">
            <a:off x="13877751" y="4566050"/>
            <a:ext cx="4197719" cy="4197719"/>
          </a:xfrm>
          <a:custGeom>
            <a:avLst/>
            <a:gdLst/>
            <a:ahLst/>
            <a:cxnLst/>
            <a:rect l="l" t="t" r="r" b="b"/>
            <a:pathLst>
              <a:path w="4197719" h="4197719">
                <a:moveTo>
                  <a:pt x="0" y="0"/>
                </a:moveTo>
                <a:lnTo>
                  <a:pt x="4197719" y="0"/>
                </a:lnTo>
                <a:lnTo>
                  <a:pt x="4197719" y="4197719"/>
                </a:lnTo>
                <a:lnTo>
                  <a:pt x="0" y="4197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36210" y="7578782"/>
            <a:ext cx="14976591" cy="1177182"/>
          </a:xfrm>
          <a:prstGeom prst="rect">
            <a:avLst/>
          </a:prstGeom>
        </p:spPr>
        <p:txBody>
          <a:bodyPr wrap="square" lIns="0" tIns="0" rIns="0" bIns="0" rtlCol="0" anchor="t">
            <a:spAutoFit/>
          </a:bodyPr>
          <a:lstStyle/>
          <a:p>
            <a:pPr>
              <a:lnSpc>
                <a:spcPts val="4700"/>
              </a:lnSpc>
            </a:pPr>
            <a:r>
              <a:rPr lang="en-US" sz="3615" dirty="0">
                <a:solidFill>
                  <a:srgbClr val="000000"/>
                </a:solidFill>
                <a:latin typeface="Calibri" panose="020F0502020204030204" pitchFamily="34" charset="0"/>
              </a:rPr>
              <a:t>This campaign was carried out in collaboration with Bionik.org that designed exclusive bionic arms for these kids, bringing a new ray of sunshine in their lives. </a:t>
            </a:r>
          </a:p>
        </p:txBody>
      </p:sp>
      <p:sp>
        <p:nvSpPr>
          <p:cNvPr id="13" name="TextBox 13"/>
          <p:cNvSpPr txBox="1"/>
          <p:nvPr/>
        </p:nvSpPr>
        <p:spPr>
          <a:xfrm>
            <a:off x="13114950" y="514247"/>
            <a:ext cx="5249265" cy="601640"/>
          </a:xfrm>
          <a:prstGeom prst="rect">
            <a:avLst/>
          </a:prstGeom>
        </p:spPr>
        <p:txBody>
          <a:bodyPr lIns="0" tIns="0" rIns="0" bIns="0" rtlCol="0" anchor="t">
            <a:spAutoFit/>
          </a:bodyPr>
          <a:lstStyle/>
          <a:p>
            <a:pPr algn="ctr">
              <a:lnSpc>
                <a:spcPts val="4994"/>
              </a:lnSpc>
              <a:spcBef>
                <a:spcPct val="0"/>
              </a:spcBef>
            </a:pPr>
            <a:r>
              <a:rPr lang="en-US" sz="3567" dirty="0">
                <a:solidFill>
                  <a:srgbClr val="FFFFFF"/>
                </a:solidFill>
                <a:latin typeface="Calibri" panose="020F0502020204030204" pitchFamily="34" charset="0"/>
              </a:rPr>
              <a:t>WORLD CHILDREN’S DAY </a:t>
            </a:r>
          </a:p>
        </p:txBody>
      </p:sp>
      <p:sp>
        <p:nvSpPr>
          <p:cNvPr id="14" name="TextBox 14"/>
          <p:cNvSpPr txBox="1"/>
          <p:nvPr/>
        </p:nvSpPr>
        <p:spPr>
          <a:xfrm>
            <a:off x="448419" y="243676"/>
            <a:ext cx="9235331" cy="1002197"/>
          </a:xfrm>
          <a:prstGeom prst="rect">
            <a:avLst/>
          </a:prstGeom>
        </p:spPr>
        <p:txBody>
          <a:bodyPr wrap="square" lIns="0" tIns="0" rIns="0" bIns="0" rtlCol="0" anchor="t">
            <a:spAutoFit/>
          </a:bodyPr>
          <a:lstStyle/>
          <a:p>
            <a:pPr algn="ctr">
              <a:lnSpc>
                <a:spcPts val="8119"/>
              </a:lnSpc>
              <a:spcBef>
                <a:spcPct val="0"/>
              </a:spcBef>
            </a:pPr>
            <a:r>
              <a:rPr lang="en-US" sz="5799" dirty="0">
                <a:solidFill>
                  <a:srgbClr val="FF0000"/>
                </a:solidFill>
                <a:latin typeface="Calibri" panose="020F0502020204030204" pitchFamily="34" charset="0"/>
              </a:rPr>
              <a:t> #CompleteOthers </a:t>
            </a:r>
          </a:p>
        </p:txBody>
      </p:sp>
      <p:sp>
        <p:nvSpPr>
          <p:cNvPr id="15" name="TextBox 15"/>
          <p:cNvSpPr txBox="1"/>
          <p:nvPr/>
        </p:nvSpPr>
        <p:spPr>
          <a:xfrm>
            <a:off x="14503484" y="5490162"/>
            <a:ext cx="2946252" cy="1392176"/>
          </a:xfrm>
          <a:prstGeom prst="rect">
            <a:avLst/>
          </a:prstGeom>
        </p:spPr>
        <p:txBody>
          <a:bodyPr wrap="square" lIns="0" tIns="0" rIns="0" bIns="0" rtlCol="0" anchor="t">
            <a:spAutoFit/>
          </a:bodyPr>
          <a:lstStyle/>
          <a:p>
            <a:pPr algn="ctr">
              <a:lnSpc>
                <a:spcPts val="5586"/>
              </a:lnSpc>
            </a:pPr>
            <a:r>
              <a:rPr lang="en-US" sz="4000" dirty="0">
                <a:solidFill>
                  <a:srgbClr val="FFFFFF"/>
                </a:solidFill>
                <a:latin typeface="Calibri" panose="020F0502020204030204" pitchFamily="34" charset="0"/>
              </a:rPr>
              <a:t>Our </a:t>
            </a:r>
          </a:p>
          <a:p>
            <a:pPr algn="ctr">
              <a:lnSpc>
                <a:spcPts val="5586"/>
              </a:lnSpc>
            </a:pPr>
            <a:r>
              <a:rPr lang="en-US" sz="4000" dirty="0">
                <a:solidFill>
                  <a:srgbClr val="FFFFFF"/>
                </a:solidFill>
                <a:latin typeface="Calibri" panose="020F0502020204030204" pitchFamily="34" charset="0"/>
              </a:rPr>
              <a:t>CSR Initiative </a:t>
            </a:r>
          </a:p>
        </p:txBody>
      </p:sp>
      <p:pic>
        <p:nvPicPr>
          <p:cNvPr id="17" name="trim.137B5648-E539-4B66-B4A1-1615C69D83A2.MOV">
            <a:hlinkClick r:id="" action="ppaction://media"/>
            <a:extLst>
              <a:ext uri="{FF2B5EF4-FFF2-40B4-BE49-F238E27FC236}">
                <a16:creationId xmlns:a16="http://schemas.microsoft.com/office/drawing/2014/main" id="{430C155C-3856-CD99-1E96-DC40EACC2F2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5702" y="1313951"/>
            <a:ext cx="13068803" cy="58809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856E42">
                <a:alpha val="96863"/>
              </a:srgbClr>
            </a:solidFill>
          </p:spPr>
        </p:sp>
        <p:sp>
          <p:nvSpPr>
            <p:cNvPr id="4" name="TextBox 4"/>
            <p:cNvSpPr txBox="1"/>
            <p:nvPr/>
          </p:nvSpPr>
          <p:spPr>
            <a:xfrm>
              <a:off x="0" y="-123825"/>
              <a:ext cx="2408296" cy="283315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8008560" y="2828310"/>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1CC93">
                    <a:alpha val="69804"/>
                  </a:srgbClr>
                </a:solidFill>
                <a:latin typeface="Calibri" panose="020F0502020204030204" pitchFamily="34" charset="0"/>
              </a:rPr>
              <a:t>DONATE</a:t>
            </a:r>
          </a:p>
        </p:txBody>
      </p:sp>
      <p:sp>
        <p:nvSpPr>
          <p:cNvPr id="6" name="TextBox 6"/>
          <p:cNvSpPr txBox="1"/>
          <p:nvPr/>
        </p:nvSpPr>
        <p:spPr>
          <a:xfrm>
            <a:off x="8173972" y="8454879"/>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1CC93">
                    <a:alpha val="69804"/>
                  </a:srgbClr>
                </a:solidFill>
                <a:latin typeface="Calibri" panose="020F0502020204030204" pitchFamily="34" charset="0"/>
              </a:rPr>
              <a:t>DONATE</a:t>
            </a:r>
          </a:p>
        </p:txBody>
      </p:sp>
      <p:sp>
        <p:nvSpPr>
          <p:cNvPr id="7" name="TextBox 7"/>
          <p:cNvSpPr txBox="1"/>
          <p:nvPr/>
        </p:nvSpPr>
        <p:spPr>
          <a:xfrm>
            <a:off x="8173972" y="6489288"/>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1CC93">
                    <a:alpha val="69804"/>
                  </a:srgbClr>
                </a:solidFill>
                <a:latin typeface="Calibri" panose="020F0502020204030204" pitchFamily="34" charset="0"/>
              </a:rPr>
              <a:t>DONATE</a:t>
            </a:r>
          </a:p>
        </p:txBody>
      </p:sp>
      <p:grpSp>
        <p:nvGrpSpPr>
          <p:cNvPr id="8" name="Group 8"/>
          <p:cNvGrpSpPr/>
          <p:nvPr/>
        </p:nvGrpSpPr>
        <p:grpSpPr>
          <a:xfrm>
            <a:off x="0" y="0"/>
            <a:ext cx="9163050" cy="10287000"/>
            <a:chOff x="0" y="0"/>
            <a:chExt cx="2413314" cy="2709333"/>
          </a:xfrm>
        </p:grpSpPr>
        <p:sp>
          <p:nvSpPr>
            <p:cNvPr id="9" name="Freeform 9"/>
            <p:cNvSpPr/>
            <p:nvPr/>
          </p:nvSpPr>
          <p:spPr>
            <a:xfrm>
              <a:off x="0" y="0"/>
              <a:ext cx="2413314" cy="2709333"/>
            </a:xfrm>
            <a:custGeom>
              <a:avLst/>
              <a:gdLst/>
              <a:ahLst/>
              <a:cxnLst/>
              <a:rect l="l" t="t" r="r" b="b"/>
              <a:pathLst>
                <a:path w="2413314" h="2709333">
                  <a:moveTo>
                    <a:pt x="0" y="0"/>
                  </a:moveTo>
                  <a:lnTo>
                    <a:pt x="2413314" y="0"/>
                  </a:lnTo>
                  <a:lnTo>
                    <a:pt x="2413314" y="2709333"/>
                  </a:lnTo>
                  <a:lnTo>
                    <a:pt x="0" y="2709333"/>
                  </a:lnTo>
                  <a:close/>
                </a:path>
              </a:pathLst>
            </a:custGeom>
            <a:solidFill>
              <a:srgbClr val="E1CC93"/>
            </a:solidFill>
          </p:spPr>
        </p:sp>
        <p:sp>
          <p:nvSpPr>
            <p:cNvPr id="10" name="TextBox 10"/>
            <p:cNvSpPr txBox="1"/>
            <p:nvPr/>
          </p:nvSpPr>
          <p:spPr>
            <a:xfrm>
              <a:off x="0" y="-123825"/>
              <a:ext cx="2413314" cy="2833158"/>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65891">
            <a:off x="5541030" y="2616382"/>
            <a:ext cx="4512703" cy="4512703"/>
          </a:xfrm>
          <a:custGeom>
            <a:avLst/>
            <a:gdLst/>
            <a:ahLst/>
            <a:cxnLst/>
            <a:rect l="l" t="t" r="r" b="b"/>
            <a:pathLst>
              <a:path w="4512703" h="4512703">
                <a:moveTo>
                  <a:pt x="0" y="0"/>
                </a:moveTo>
                <a:lnTo>
                  <a:pt x="4512703" y="0"/>
                </a:lnTo>
                <a:lnTo>
                  <a:pt x="4512703" y="4512703"/>
                </a:lnTo>
                <a:lnTo>
                  <a:pt x="0" y="4512703"/>
                </a:lnTo>
                <a:lnTo>
                  <a:pt x="0" y="0"/>
                </a:lnTo>
                <a:close/>
              </a:path>
            </a:pathLst>
          </a:custGeom>
          <a:blipFill>
            <a:blip r:embed="rId2"/>
            <a:stretch>
              <a:fillRect/>
            </a:stretch>
          </a:blipFill>
        </p:spPr>
      </p:sp>
      <p:sp>
        <p:nvSpPr>
          <p:cNvPr id="12" name="TextBox 12"/>
          <p:cNvSpPr txBox="1"/>
          <p:nvPr/>
        </p:nvSpPr>
        <p:spPr>
          <a:xfrm>
            <a:off x="8173972" y="4595852"/>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1CC93">
                    <a:alpha val="69804"/>
                  </a:srgbClr>
                </a:solidFill>
                <a:latin typeface="Calibri" panose="020F0502020204030204" pitchFamily="34" charset="0"/>
              </a:rPr>
              <a:t>DONATE</a:t>
            </a:r>
          </a:p>
        </p:txBody>
      </p:sp>
      <p:sp>
        <p:nvSpPr>
          <p:cNvPr id="13" name="Freeform 13"/>
          <p:cNvSpPr/>
          <p:nvPr/>
        </p:nvSpPr>
        <p:spPr>
          <a:xfrm rot="677307">
            <a:off x="3931098" y="5776895"/>
            <a:ext cx="6788581" cy="1739621"/>
          </a:xfrm>
          <a:custGeom>
            <a:avLst/>
            <a:gdLst/>
            <a:ahLst/>
            <a:cxnLst/>
            <a:rect l="l" t="t" r="r" b="b"/>
            <a:pathLst>
              <a:path w="6788581" h="1739621">
                <a:moveTo>
                  <a:pt x="0" y="0"/>
                </a:moveTo>
                <a:lnTo>
                  <a:pt x="6788581" y="0"/>
                </a:lnTo>
                <a:lnTo>
                  <a:pt x="6788581" y="1739621"/>
                </a:lnTo>
                <a:lnTo>
                  <a:pt x="0" y="1739621"/>
                </a:lnTo>
                <a:lnTo>
                  <a:pt x="0" y="0"/>
                </a:lnTo>
                <a:close/>
              </a:path>
            </a:pathLst>
          </a:custGeom>
          <a:blipFill>
            <a:blip r:embed="rId3"/>
            <a:stretch>
              <a:fillRect l="-2679" t="-113176" r="-2679" b="-98430"/>
            </a:stretch>
          </a:blipFill>
        </p:spPr>
      </p:sp>
      <p:sp>
        <p:nvSpPr>
          <p:cNvPr id="14" name="Freeform 14"/>
          <p:cNvSpPr/>
          <p:nvPr/>
        </p:nvSpPr>
        <p:spPr>
          <a:xfrm>
            <a:off x="64040" y="2303774"/>
            <a:ext cx="7524918" cy="5822405"/>
          </a:xfrm>
          <a:custGeom>
            <a:avLst/>
            <a:gdLst/>
            <a:ahLst/>
            <a:cxnLst/>
            <a:rect l="l" t="t" r="r" b="b"/>
            <a:pathLst>
              <a:path w="7524918" h="5822405">
                <a:moveTo>
                  <a:pt x="0" y="0"/>
                </a:moveTo>
                <a:lnTo>
                  <a:pt x="7524918" y="0"/>
                </a:lnTo>
                <a:lnTo>
                  <a:pt x="7524918" y="5822406"/>
                </a:lnTo>
                <a:lnTo>
                  <a:pt x="0" y="5822406"/>
                </a:lnTo>
                <a:lnTo>
                  <a:pt x="0" y="0"/>
                </a:lnTo>
                <a:close/>
              </a:path>
            </a:pathLst>
          </a:custGeom>
          <a:blipFill>
            <a:blip r:embed="rId4"/>
            <a:stretch>
              <a:fillRect l="-1019" r="-1019"/>
            </a:stretch>
          </a:blipFill>
        </p:spPr>
      </p:sp>
      <p:sp>
        <p:nvSpPr>
          <p:cNvPr id="15" name="TextBox 15"/>
          <p:cNvSpPr txBox="1"/>
          <p:nvPr/>
        </p:nvSpPr>
        <p:spPr>
          <a:xfrm>
            <a:off x="8173972" y="-2555192"/>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8E810">
                    <a:alpha val="69804"/>
                  </a:srgbClr>
                </a:solidFill>
                <a:latin typeface="Calibri" panose="020F0502020204030204" pitchFamily="34" charset="0"/>
              </a:rPr>
              <a:t>DONATE</a:t>
            </a:r>
          </a:p>
        </p:txBody>
      </p:sp>
      <p:grpSp>
        <p:nvGrpSpPr>
          <p:cNvPr id="16" name="Group 16"/>
          <p:cNvGrpSpPr/>
          <p:nvPr/>
        </p:nvGrpSpPr>
        <p:grpSpPr>
          <a:xfrm>
            <a:off x="111588" y="7721134"/>
            <a:ext cx="11759682" cy="2565866"/>
            <a:chOff x="0" y="0"/>
            <a:chExt cx="7466465" cy="1629121"/>
          </a:xfrm>
        </p:grpSpPr>
        <p:sp>
          <p:nvSpPr>
            <p:cNvPr id="17" name="Freeform 17"/>
            <p:cNvSpPr/>
            <p:nvPr/>
          </p:nvSpPr>
          <p:spPr>
            <a:xfrm>
              <a:off x="0" y="0"/>
              <a:ext cx="7466465" cy="1629121"/>
            </a:xfrm>
            <a:custGeom>
              <a:avLst/>
              <a:gdLst/>
              <a:ahLst/>
              <a:cxnLst/>
              <a:rect l="l" t="t" r="r" b="b"/>
              <a:pathLst>
                <a:path w="7466465" h="1629121">
                  <a:moveTo>
                    <a:pt x="17775" y="0"/>
                  </a:moveTo>
                  <a:lnTo>
                    <a:pt x="7448690" y="0"/>
                  </a:lnTo>
                  <a:cubicBezTo>
                    <a:pt x="7458507" y="0"/>
                    <a:pt x="7466465" y="7958"/>
                    <a:pt x="7466465" y="17775"/>
                  </a:cubicBezTo>
                  <a:lnTo>
                    <a:pt x="7466465" y="1611346"/>
                  </a:lnTo>
                  <a:cubicBezTo>
                    <a:pt x="7466465" y="1621163"/>
                    <a:pt x="7458507" y="1629121"/>
                    <a:pt x="7448690" y="1629121"/>
                  </a:cubicBezTo>
                  <a:lnTo>
                    <a:pt x="17775" y="1629121"/>
                  </a:lnTo>
                  <a:cubicBezTo>
                    <a:pt x="7958" y="1629121"/>
                    <a:pt x="0" y="1621163"/>
                    <a:pt x="0" y="1611346"/>
                  </a:cubicBezTo>
                  <a:lnTo>
                    <a:pt x="0" y="17775"/>
                  </a:lnTo>
                  <a:cubicBezTo>
                    <a:pt x="0" y="7958"/>
                    <a:pt x="7958" y="0"/>
                    <a:pt x="17775" y="0"/>
                  </a:cubicBezTo>
                  <a:close/>
                </a:path>
              </a:pathLst>
            </a:custGeom>
            <a:solidFill>
              <a:srgbClr val="FF0000"/>
            </a:solidFill>
            <a:ln cap="rnd">
              <a:noFill/>
              <a:prstDash val="solid"/>
              <a:round/>
            </a:ln>
          </p:spPr>
        </p:sp>
        <p:sp>
          <p:nvSpPr>
            <p:cNvPr id="18" name="TextBox 18"/>
            <p:cNvSpPr txBox="1"/>
            <p:nvPr/>
          </p:nvSpPr>
          <p:spPr>
            <a:xfrm>
              <a:off x="0" y="-47625"/>
              <a:ext cx="7466465" cy="1676746"/>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rot="-1005042" flipH="1">
            <a:off x="5132826" y="350669"/>
            <a:ext cx="3924764" cy="3789182"/>
          </a:xfrm>
          <a:custGeom>
            <a:avLst/>
            <a:gdLst/>
            <a:ahLst/>
            <a:cxnLst/>
            <a:rect l="l" t="t" r="r" b="b"/>
            <a:pathLst>
              <a:path w="3924764" h="3789182">
                <a:moveTo>
                  <a:pt x="3924765" y="0"/>
                </a:moveTo>
                <a:lnTo>
                  <a:pt x="0" y="0"/>
                </a:lnTo>
                <a:lnTo>
                  <a:pt x="0" y="3789181"/>
                </a:lnTo>
                <a:lnTo>
                  <a:pt x="3924765" y="3789181"/>
                </a:lnTo>
                <a:lnTo>
                  <a:pt x="3924765" y="0"/>
                </a:lnTo>
                <a:close/>
              </a:path>
            </a:pathLst>
          </a:custGeom>
          <a:blipFill>
            <a:blip r:embed="rId5" cstate="print">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111588" y="7881182"/>
            <a:ext cx="11558625" cy="2385643"/>
            <a:chOff x="0" y="0"/>
            <a:chExt cx="7338810" cy="1514694"/>
          </a:xfrm>
        </p:grpSpPr>
        <p:sp>
          <p:nvSpPr>
            <p:cNvPr id="21" name="Freeform 21"/>
            <p:cNvSpPr/>
            <p:nvPr/>
          </p:nvSpPr>
          <p:spPr>
            <a:xfrm>
              <a:off x="0" y="0"/>
              <a:ext cx="7338810" cy="1514694"/>
            </a:xfrm>
            <a:custGeom>
              <a:avLst/>
              <a:gdLst/>
              <a:ahLst/>
              <a:cxnLst/>
              <a:rect l="l" t="t" r="r" b="b"/>
              <a:pathLst>
                <a:path w="7338810" h="1514694">
                  <a:moveTo>
                    <a:pt x="18084" y="0"/>
                  </a:moveTo>
                  <a:lnTo>
                    <a:pt x="7320726" y="0"/>
                  </a:lnTo>
                  <a:cubicBezTo>
                    <a:pt x="7330714" y="0"/>
                    <a:pt x="7338810" y="8097"/>
                    <a:pt x="7338810" y="18084"/>
                  </a:cubicBezTo>
                  <a:lnTo>
                    <a:pt x="7338810" y="1496610"/>
                  </a:lnTo>
                  <a:cubicBezTo>
                    <a:pt x="7338810" y="1506598"/>
                    <a:pt x="7330714" y="1514694"/>
                    <a:pt x="7320726" y="1514694"/>
                  </a:cubicBezTo>
                  <a:lnTo>
                    <a:pt x="18084" y="1514694"/>
                  </a:lnTo>
                  <a:cubicBezTo>
                    <a:pt x="8097" y="1514694"/>
                    <a:pt x="0" y="1506598"/>
                    <a:pt x="0" y="1496610"/>
                  </a:cubicBezTo>
                  <a:lnTo>
                    <a:pt x="0" y="18084"/>
                  </a:lnTo>
                  <a:cubicBezTo>
                    <a:pt x="0" y="8097"/>
                    <a:pt x="8097" y="0"/>
                    <a:pt x="18084" y="0"/>
                  </a:cubicBezTo>
                  <a:close/>
                </a:path>
              </a:pathLst>
            </a:custGeom>
            <a:solidFill>
              <a:srgbClr val="FFF2D1"/>
            </a:solidFill>
            <a:ln w="28575" cap="rnd">
              <a:solidFill>
                <a:srgbClr val="0F0326"/>
              </a:solidFill>
              <a:prstDash val="solid"/>
              <a:round/>
            </a:ln>
          </p:spPr>
        </p:sp>
        <p:sp>
          <p:nvSpPr>
            <p:cNvPr id="22" name="TextBox 22"/>
            <p:cNvSpPr txBox="1"/>
            <p:nvPr/>
          </p:nvSpPr>
          <p:spPr>
            <a:xfrm>
              <a:off x="0" y="-47625"/>
              <a:ext cx="7338810" cy="1562319"/>
            </a:xfrm>
            <a:prstGeom prst="rect">
              <a:avLst/>
            </a:prstGeom>
          </p:spPr>
          <p:txBody>
            <a:bodyPr lIns="50800" tIns="50800" rIns="50800" bIns="50800" rtlCol="0" anchor="ctr"/>
            <a:lstStyle/>
            <a:p>
              <a:pPr algn="ctr">
                <a:lnSpc>
                  <a:spcPts val="3359"/>
                </a:lnSpc>
              </a:pPr>
              <a:endParaRPr/>
            </a:p>
          </p:txBody>
        </p:sp>
      </p:grpSp>
      <p:sp>
        <p:nvSpPr>
          <p:cNvPr id="23" name="TextBox 23"/>
          <p:cNvSpPr txBox="1"/>
          <p:nvPr/>
        </p:nvSpPr>
        <p:spPr>
          <a:xfrm>
            <a:off x="8008560" y="1077031"/>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1CC93">
                    <a:alpha val="69804"/>
                  </a:srgbClr>
                </a:solidFill>
                <a:latin typeface="Calibri" panose="020F0502020204030204" pitchFamily="34" charset="0"/>
              </a:rPr>
              <a:t>DONATE</a:t>
            </a:r>
          </a:p>
        </p:txBody>
      </p:sp>
      <p:sp>
        <p:nvSpPr>
          <p:cNvPr id="24" name="TextBox 24"/>
          <p:cNvSpPr txBox="1"/>
          <p:nvPr/>
        </p:nvSpPr>
        <p:spPr>
          <a:xfrm>
            <a:off x="8008560" y="-762600"/>
            <a:ext cx="11084055" cy="2226507"/>
          </a:xfrm>
          <a:prstGeom prst="rect">
            <a:avLst/>
          </a:prstGeom>
        </p:spPr>
        <p:txBody>
          <a:bodyPr lIns="0" tIns="0" rIns="0" bIns="0" rtlCol="0" anchor="t">
            <a:spAutoFit/>
          </a:bodyPr>
          <a:lstStyle/>
          <a:p>
            <a:pPr algn="ctr">
              <a:lnSpc>
                <a:spcPts val="18491"/>
              </a:lnSpc>
              <a:spcBef>
                <a:spcPct val="0"/>
              </a:spcBef>
            </a:pPr>
            <a:r>
              <a:rPr lang="en-US" sz="13208" dirty="0">
                <a:solidFill>
                  <a:srgbClr val="E1CC93">
                    <a:alpha val="69804"/>
                  </a:srgbClr>
                </a:solidFill>
                <a:latin typeface="Calibri" panose="020F0502020204030204" pitchFamily="34" charset="0"/>
              </a:rPr>
              <a:t>DONATE</a:t>
            </a:r>
          </a:p>
        </p:txBody>
      </p:sp>
      <p:sp>
        <p:nvSpPr>
          <p:cNvPr id="25" name="Freeform 25"/>
          <p:cNvSpPr/>
          <p:nvPr/>
        </p:nvSpPr>
        <p:spPr>
          <a:xfrm>
            <a:off x="10824278" y="-143475"/>
            <a:ext cx="5818622" cy="6503166"/>
          </a:xfrm>
          <a:custGeom>
            <a:avLst/>
            <a:gdLst/>
            <a:ahLst/>
            <a:cxnLst/>
            <a:rect l="l" t="t" r="r" b="b"/>
            <a:pathLst>
              <a:path w="5818622" h="6503166">
                <a:moveTo>
                  <a:pt x="0" y="0"/>
                </a:moveTo>
                <a:lnTo>
                  <a:pt x="5818622" y="0"/>
                </a:lnTo>
                <a:lnTo>
                  <a:pt x="5818622" y="6503166"/>
                </a:lnTo>
                <a:lnTo>
                  <a:pt x="0" y="6503166"/>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sp>
      <p:sp>
        <p:nvSpPr>
          <p:cNvPr id="26" name="Freeform 26"/>
          <p:cNvSpPr/>
          <p:nvPr/>
        </p:nvSpPr>
        <p:spPr>
          <a:xfrm>
            <a:off x="12812170" y="4453922"/>
            <a:ext cx="6146602" cy="6318937"/>
          </a:xfrm>
          <a:custGeom>
            <a:avLst/>
            <a:gdLst/>
            <a:ahLst/>
            <a:cxnLst/>
            <a:rect l="l" t="t" r="r" b="b"/>
            <a:pathLst>
              <a:path w="6146602" h="6318937">
                <a:moveTo>
                  <a:pt x="0" y="0"/>
                </a:moveTo>
                <a:lnTo>
                  <a:pt x="6146602" y="0"/>
                </a:lnTo>
                <a:lnTo>
                  <a:pt x="6146602" y="6318936"/>
                </a:lnTo>
                <a:lnTo>
                  <a:pt x="0" y="6318936"/>
                </a:lnTo>
                <a:lnTo>
                  <a:pt x="0" y="0"/>
                </a:lnTo>
                <a:close/>
              </a:path>
            </a:pathLst>
          </a:custGeom>
          <a:blipFill>
            <a:blip r:embed="rId9" cstate="print">
              <a:extLst>
                <a:ext uri="{96DAC541-7B7A-43D3-8B79-37D633B846F1}">
                  <asvg:svgBlip xmlns:asvg="http://schemas.microsoft.com/office/drawing/2016/SVG/main" r:embed="rId10"/>
                </a:ext>
              </a:extLst>
            </a:blip>
            <a:stretch>
              <a:fillRect/>
            </a:stretch>
          </a:blipFill>
        </p:spPr>
      </p:sp>
      <p:sp>
        <p:nvSpPr>
          <p:cNvPr id="27" name="Freeform 27"/>
          <p:cNvSpPr/>
          <p:nvPr/>
        </p:nvSpPr>
        <p:spPr>
          <a:xfrm rot="-609069">
            <a:off x="-35767" y="4808449"/>
            <a:ext cx="4295280" cy="3579400"/>
          </a:xfrm>
          <a:custGeom>
            <a:avLst/>
            <a:gdLst/>
            <a:ahLst/>
            <a:cxnLst/>
            <a:rect l="l" t="t" r="r" b="b"/>
            <a:pathLst>
              <a:path w="4295280" h="3579400">
                <a:moveTo>
                  <a:pt x="0" y="0"/>
                </a:moveTo>
                <a:lnTo>
                  <a:pt x="4295280" y="0"/>
                </a:lnTo>
                <a:lnTo>
                  <a:pt x="4295280" y="3579400"/>
                </a:lnTo>
                <a:lnTo>
                  <a:pt x="0" y="3579400"/>
                </a:lnTo>
                <a:lnTo>
                  <a:pt x="0" y="0"/>
                </a:lnTo>
                <a:close/>
              </a:path>
            </a:pathLst>
          </a:custGeom>
          <a:blipFill>
            <a:blip r:embed="rId11"/>
            <a:stretch>
              <a:fillRect/>
            </a:stretch>
          </a:blipFill>
        </p:spPr>
      </p:sp>
      <p:sp>
        <p:nvSpPr>
          <p:cNvPr id="28" name="TextBox 28"/>
          <p:cNvSpPr txBox="1"/>
          <p:nvPr/>
        </p:nvSpPr>
        <p:spPr>
          <a:xfrm>
            <a:off x="335536" y="9364501"/>
            <a:ext cx="11311786" cy="512320"/>
          </a:xfrm>
          <a:prstGeom prst="rect">
            <a:avLst/>
          </a:prstGeom>
        </p:spPr>
        <p:txBody>
          <a:bodyPr lIns="0" tIns="0" rIns="0" bIns="0" rtlCol="0" anchor="t">
            <a:spAutoFit/>
          </a:bodyPr>
          <a:lstStyle/>
          <a:p>
            <a:pPr marL="0" lvl="0" indent="0" algn="ctr">
              <a:lnSpc>
                <a:spcPts val="4160"/>
              </a:lnSpc>
              <a:spcBef>
                <a:spcPct val="0"/>
              </a:spcBef>
            </a:pPr>
            <a:r>
              <a:rPr lang="en-US" sz="3200" dirty="0">
                <a:solidFill>
                  <a:srgbClr val="000000"/>
                </a:solidFill>
                <a:latin typeface="Calibri" panose="020F0502020204030204" pitchFamily="34" charset="0"/>
              </a:rPr>
              <a:t>RS.1 from every RS.10 pack of our products.</a:t>
            </a:r>
            <a:r>
              <a:rPr lang="en-US" sz="3200" u="none" dirty="0">
                <a:solidFill>
                  <a:srgbClr val="000000"/>
                </a:solidFill>
                <a:latin typeface="Calibri" panose="020F0502020204030204" pitchFamily="34" charset="0"/>
              </a:rPr>
              <a:t> </a:t>
            </a:r>
          </a:p>
        </p:txBody>
      </p:sp>
      <p:sp>
        <p:nvSpPr>
          <p:cNvPr id="29" name="TextBox 29"/>
          <p:cNvSpPr txBox="1"/>
          <p:nvPr/>
        </p:nvSpPr>
        <p:spPr>
          <a:xfrm rot="20577984">
            <a:off x="6578951" y="1122685"/>
            <a:ext cx="1627764" cy="2063385"/>
          </a:xfrm>
          <a:prstGeom prst="rect">
            <a:avLst/>
          </a:prstGeom>
        </p:spPr>
        <p:txBody>
          <a:bodyPr lIns="0" tIns="0" rIns="0" bIns="0" rtlCol="0" anchor="t">
            <a:spAutoFit/>
          </a:bodyPr>
          <a:lstStyle/>
          <a:p>
            <a:pPr>
              <a:lnSpc>
                <a:spcPts val="8299"/>
              </a:lnSpc>
            </a:pPr>
            <a:r>
              <a:rPr lang="en-US" sz="5928" dirty="0">
                <a:solidFill>
                  <a:srgbClr val="D40000"/>
                </a:solidFill>
                <a:latin typeface="Calibri" panose="020F0502020204030204" pitchFamily="34" charset="0"/>
              </a:rPr>
              <a:t>Rs.</a:t>
            </a:r>
          </a:p>
          <a:p>
            <a:pPr>
              <a:lnSpc>
                <a:spcPts val="8299"/>
              </a:lnSpc>
            </a:pPr>
            <a:r>
              <a:rPr lang="en-US" sz="5928" dirty="0">
                <a:solidFill>
                  <a:srgbClr val="D40000"/>
                </a:solidFill>
                <a:latin typeface="Calibri" panose="020F0502020204030204" pitchFamily="34" charset="0"/>
              </a:rPr>
              <a:t>10</a:t>
            </a:r>
          </a:p>
        </p:txBody>
      </p:sp>
      <p:sp>
        <p:nvSpPr>
          <p:cNvPr id="30" name="TextBox 30"/>
          <p:cNvSpPr txBox="1"/>
          <p:nvPr/>
        </p:nvSpPr>
        <p:spPr>
          <a:xfrm>
            <a:off x="634512" y="8103933"/>
            <a:ext cx="10405840" cy="1154162"/>
          </a:xfrm>
          <a:prstGeom prst="rect">
            <a:avLst/>
          </a:prstGeom>
        </p:spPr>
        <p:txBody>
          <a:bodyPr lIns="0" tIns="0" rIns="0" bIns="0" rtlCol="0" anchor="t">
            <a:spAutoFit/>
          </a:bodyPr>
          <a:lstStyle/>
          <a:p>
            <a:pPr marL="0" lvl="0" indent="0" algn="ctr">
              <a:lnSpc>
                <a:spcPts val="9003"/>
              </a:lnSpc>
              <a:spcBef>
                <a:spcPct val="0"/>
              </a:spcBef>
            </a:pPr>
            <a:r>
              <a:rPr lang="en-US" sz="7502" dirty="0">
                <a:solidFill>
                  <a:srgbClr val="000000"/>
                </a:solidFill>
                <a:latin typeface="Calibri" panose="020F0502020204030204" pitchFamily="34" charset="0"/>
              </a:rPr>
              <a:t>OUR DONATIONS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106"/>
        </a:solidFill>
        <a:effectLst/>
      </p:bgPr>
    </p:bg>
    <p:spTree>
      <p:nvGrpSpPr>
        <p:cNvPr id="1" name=""/>
        <p:cNvGrpSpPr/>
        <p:nvPr/>
      </p:nvGrpSpPr>
      <p:grpSpPr>
        <a:xfrm>
          <a:off x="0" y="0"/>
          <a:ext cx="0" cy="0"/>
          <a:chOff x="0" y="0"/>
          <a:chExt cx="0" cy="0"/>
        </a:xfrm>
      </p:grpSpPr>
      <p:grpSp>
        <p:nvGrpSpPr>
          <p:cNvPr id="2" name="Group 2"/>
          <p:cNvGrpSpPr/>
          <p:nvPr/>
        </p:nvGrpSpPr>
        <p:grpSpPr>
          <a:xfrm>
            <a:off x="-2585457" y="-114300"/>
            <a:ext cx="20873457" cy="10460065"/>
            <a:chOff x="0" y="0"/>
            <a:chExt cx="27831276" cy="13946753"/>
          </a:xfrm>
        </p:grpSpPr>
        <p:sp>
          <p:nvSpPr>
            <p:cNvPr id="3" name="Freeform 3"/>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sp>
      </p:grpSp>
      <p:sp>
        <p:nvSpPr>
          <p:cNvPr id="6" name="Freeform 6"/>
          <p:cNvSpPr/>
          <p:nvPr/>
        </p:nvSpPr>
        <p:spPr>
          <a:xfrm>
            <a:off x="6728021" y="2762662"/>
            <a:ext cx="4831959" cy="4761676"/>
          </a:xfrm>
          <a:custGeom>
            <a:avLst/>
            <a:gdLst/>
            <a:ahLst/>
            <a:cxnLst/>
            <a:rect l="l" t="t" r="r" b="b"/>
            <a:pathLst>
              <a:path w="4831959" h="4761676">
                <a:moveTo>
                  <a:pt x="0" y="0"/>
                </a:moveTo>
                <a:lnTo>
                  <a:pt x="4831958" y="0"/>
                </a:lnTo>
                <a:lnTo>
                  <a:pt x="4831958" y="4761676"/>
                </a:lnTo>
                <a:lnTo>
                  <a:pt x="0" y="476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551456" y="2762662"/>
            <a:ext cx="4831959" cy="4761676"/>
          </a:xfrm>
          <a:custGeom>
            <a:avLst/>
            <a:gdLst/>
            <a:ahLst/>
            <a:cxnLst/>
            <a:rect l="l" t="t" r="r" b="b"/>
            <a:pathLst>
              <a:path w="4831959" h="4761676">
                <a:moveTo>
                  <a:pt x="0" y="0"/>
                </a:moveTo>
                <a:lnTo>
                  <a:pt x="4831959" y="0"/>
                </a:lnTo>
                <a:lnTo>
                  <a:pt x="4831959" y="4761676"/>
                </a:lnTo>
                <a:lnTo>
                  <a:pt x="0" y="476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905445" y="681055"/>
            <a:ext cx="16330976" cy="1309589"/>
          </a:xfrm>
          <a:prstGeom prst="rect">
            <a:avLst/>
          </a:prstGeom>
        </p:spPr>
        <p:txBody>
          <a:bodyPr wrap="square" lIns="0" tIns="0" rIns="0" bIns="0" rtlCol="0" anchor="t">
            <a:spAutoFit/>
          </a:bodyPr>
          <a:lstStyle/>
          <a:p>
            <a:pPr lvl="0" algn="ctr">
              <a:lnSpc>
                <a:spcPts val="10800"/>
              </a:lnSpc>
              <a:spcBef>
                <a:spcPct val="0"/>
              </a:spcBef>
            </a:pPr>
            <a:r>
              <a:rPr lang="en-US" sz="8000" b="1" dirty="0" err="1">
                <a:solidFill>
                  <a:srgbClr val="000000"/>
                </a:solidFill>
                <a:latin typeface="Calibri" panose="020F0502020204030204" pitchFamily="34" charset="0"/>
              </a:rPr>
              <a:t>Bisconni’s</a:t>
            </a:r>
            <a:r>
              <a:rPr lang="en-US" sz="8000" b="1" dirty="0">
                <a:solidFill>
                  <a:srgbClr val="000000"/>
                </a:solidFill>
                <a:latin typeface="Calibri" panose="020F0502020204030204" pitchFamily="34" charset="0"/>
              </a:rPr>
              <a:t> Marketing Orientation  </a:t>
            </a:r>
          </a:p>
        </p:txBody>
      </p:sp>
      <p:pic>
        <p:nvPicPr>
          <p:cNvPr id="21508" name="Picture 4" descr="Home - Bisconni"/>
          <p:cNvPicPr>
            <a:picLocks noChangeAspect="1" noChangeArrowheads="1"/>
          </p:cNvPicPr>
          <p:nvPr/>
        </p:nvPicPr>
        <p:blipFill>
          <a:blip r:embed="rId6"/>
          <a:srcRect/>
          <a:stretch>
            <a:fillRect/>
          </a:stretch>
        </p:blipFill>
        <p:spPr bwMode="auto">
          <a:xfrm>
            <a:off x="13199678" y="4022500"/>
            <a:ext cx="3505200" cy="2209800"/>
          </a:xfrm>
          <a:prstGeom prst="rect">
            <a:avLst/>
          </a:prstGeom>
          <a:noFill/>
        </p:spPr>
      </p:pic>
      <p:pic>
        <p:nvPicPr>
          <p:cNvPr id="21510" name="Picture 6" descr="Home - Bisconni"/>
          <p:cNvPicPr>
            <a:picLocks noChangeAspect="1" noChangeArrowheads="1"/>
          </p:cNvPicPr>
          <p:nvPr/>
        </p:nvPicPr>
        <p:blipFill>
          <a:blip r:embed="rId7"/>
          <a:srcRect/>
          <a:stretch>
            <a:fillRect/>
          </a:stretch>
        </p:blipFill>
        <p:spPr bwMode="auto">
          <a:xfrm>
            <a:off x="7725025" y="2807293"/>
            <a:ext cx="2691816" cy="4593542"/>
          </a:xfrm>
          <a:prstGeom prst="rect">
            <a:avLst/>
          </a:prstGeom>
          <a:noFill/>
        </p:spPr>
      </p:pic>
      <p:sp>
        <p:nvSpPr>
          <p:cNvPr id="21" name="TextBox 20"/>
          <p:cNvSpPr txBox="1"/>
          <p:nvPr/>
        </p:nvSpPr>
        <p:spPr>
          <a:xfrm>
            <a:off x="890225" y="3543300"/>
            <a:ext cx="6629400" cy="2382191"/>
          </a:xfrm>
          <a:prstGeom prst="rect">
            <a:avLst/>
          </a:prstGeom>
          <a:noFill/>
        </p:spPr>
        <p:txBody>
          <a:bodyPr wrap="square" rtlCol="0">
            <a:spAutoFit/>
          </a:bodyPr>
          <a:lstStyle/>
          <a:p>
            <a:pPr>
              <a:lnSpc>
                <a:spcPct val="200000"/>
              </a:lnSpc>
              <a:buFont typeface="Arial" pitchFamily="34" charset="0"/>
              <a:buChar char="•"/>
            </a:pPr>
            <a:r>
              <a:rPr lang="en-US" sz="4000" b="1" dirty="0">
                <a:latin typeface="Calibri" panose="020F0502020204030204" pitchFamily="34" charset="0"/>
              </a:rPr>
              <a:t>Market  Orientation</a:t>
            </a:r>
          </a:p>
          <a:p>
            <a:pPr>
              <a:lnSpc>
                <a:spcPct val="200000"/>
              </a:lnSpc>
              <a:buFont typeface="Arial" pitchFamily="34" charset="0"/>
              <a:buChar char="•"/>
            </a:pPr>
            <a:r>
              <a:rPr lang="en-US" sz="4000" b="1" dirty="0">
                <a:latin typeface="Calibri" panose="020F0502020204030204" pitchFamily="34" charset="0"/>
              </a:rPr>
              <a:t>Societal  Orientation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4B7"/>
        </a:solidFill>
        <a:effectLst/>
      </p:bgPr>
    </p:bg>
    <p:spTree>
      <p:nvGrpSpPr>
        <p:cNvPr id="1" name=""/>
        <p:cNvGrpSpPr/>
        <p:nvPr/>
      </p:nvGrpSpPr>
      <p:grpSpPr>
        <a:xfrm>
          <a:off x="0" y="0"/>
          <a:ext cx="0" cy="0"/>
          <a:chOff x="0" y="0"/>
          <a:chExt cx="0" cy="0"/>
        </a:xfrm>
      </p:grpSpPr>
      <p:grpSp>
        <p:nvGrpSpPr>
          <p:cNvPr id="2" name="Group 2"/>
          <p:cNvGrpSpPr/>
          <p:nvPr/>
        </p:nvGrpSpPr>
        <p:grpSpPr>
          <a:xfrm>
            <a:off x="0" y="4200906"/>
            <a:ext cx="18288000" cy="6086094"/>
            <a:chOff x="0" y="0"/>
            <a:chExt cx="4816593" cy="1602922"/>
          </a:xfrm>
        </p:grpSpPr>
        <p:sp>
          <p:nvSpPr>
            <p:cNvPr id="3" name="Freeform 3"/>
            <p:cNvSpPr/>
            <p:nvPr/>
          </p:nvSpPr>
          <p:spPr>
            <a:xfrm>
              <a:off x="0" y="0"/>
              <a:ext cx="4816592" cy="1602922"/>
            </a:xfrm>
            <a:custGeom>
              <a:avLst/>
              <a:gdLst/>
              <a:ahLst/>
              <a:cxnLst/>
              <a:rect l="l" t="t" r="r" b="b"/>
              <a:pathLst>
                <a:path w="4816592" h="1602922">
                  <a:moveTo>
                    <a:pt x="0" y="0"/>
                  </a:moveTo>
                  <a:lnTo>
                    <a:pt x="4816592" y="0"/>
                  </a:lnTo>
                  <a:lnTo>
                    <a:pt x="4816592" y="1602922"/>
                  </a:lnTo>
                  <a:lnTo>
                    <a:pt x="0" y="1602922"/>
                  </a:lnTo>
                  <a:close/>
                </a:path>
              </a:pathLst>
            </a:custGeom>
            <a:solidFill>
              <a:srgbClr val="FFB600"/>
            </a:solidFill>
          </p:spPr>
        </p:sp>
        <p:sp>
          <p:nvSpPr>
            <p:cNvPr id="4" name="TextBox 4"/>
            <p:cNvSpPr txBox="1"/>
            <p:nvPr/>
          </p:nvSpPr>
          <p:spPr>
            <a:xfrm>
              <a:off x="0" y="-123825"/>
              <a:ext cx="4816593" cy="1726747"/>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8321396" y="273912"/>
            <a:ext cx="9867443" cy="10013088"/>
          </a:xfrm>
          <a:custGeom>
            <a:avLst/>
            <a:gdLst/>
            <a:ahLst/>
            <a:cxnLst/>
            <a:rect l="l" t="t" r="r" b="b"/>
            <a:pathLst>
              <a:path w="9867443" h="10013088">
                <a:moveTo>
                  <a:pt x="0" y="0"/>
                </a:moveTo>
                <a:lnTo>
                  <a:pt x="9867443" y="0"/>
                </a:lnTo>
                <a:lnTo>
                  <a:pt x="9867443" y="10013088"/>
                </a:lnTo>
                <a:lnTo>
                  <a:pt x="0" y="1001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580131" y="-173065"/>
            <a:ext cx="20873457" cy="10460065"/>
            <a:chOff x="0" y="0"/>
            <a:chExt cx="27831276" cy="13946753"/>
          </a:xfrm>
        </p:grpSpPr>
        <p:sp>
          <p:nvSpPr>
            <p:cNvPr id="7" name="Freeform 7"/>
            <p:cNvSpPr/>
            <p:nvPr/>
          </p:nvSpPr>
          <p:spPr>
            <a:xfrm>
              <a:off x="13915638" y="31115"/>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sp>
          <p:nvSpPr>
            <p:cNvPr id="8" name="Freeform 8"/>
            <p:cNvSpPr/>
            <p:nvPr/>
          </p:nvSpPr>
          <p:spPr>
            <a:xfrm>
              <a:off x="0" y="0"/>
              <a:ext cx="13915638" cy="13915638"/>
            </a:xfrm>
            <a:custGeom>
              <a:avLst/>
              <a:gdLst/>
              <a:ahLst/>
              <a:cxnLst/>
              <a:rect l="l" t="t" r="r" b="b"/>
              <a:pathLst>
                <a:path w="13915638" h="13915638">
                  <a:moveTo>
                    <a:pt x="0" y="0"/>
                  </a:moveTo>
                  <a:lnTo>
                    <a:pt x="13915638" y="0"/>
                  </a:lnTo>
                  <a:lnTo>
                    <a:pt x="13915638" y="13915638"/>
                  </a:lnTo>
                  <a:lnTo>
                    <a:pt x="0" y="13915638"/>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sp>
      </p:grpSp>
      <p:sp>
        <p:nvSpPr>
          <p:cNvPr id="10" name="TextBox 10"/>
          <p:cNvSpPr txBox="1"/>
          <p:nvPr/>
        </p:nvSpPr>
        <p:spPr>
          <a:xfrm>
            <a:off x="457201" y="1192124"/>
            <a:ext cx="8915400" cy="1011046"/>
          </a:xfrm>
          <a:prstGeom prst="rect">
            <a:avLst/>
          </a:prstGeom>
        </p:spPr>
        <p:txBody>
          <a:bodyPr wrap="square" lIns="0" tIns="0" rIns="0" bIns="0" rtlCol="0" anchor="t">
            <a:spAutoFit/>
          </a:bodyPr>
          <a:lstStyle/>
          <a:p>
            <a:pPr marL="0" lvl="0" indent="0" algn="l">
              <a:lnSpc>
                <a:spcPts val="8399"/>
              </a:lnSpc>
              <a:spcBef>
                <a:spcPct val="0"/>
              </a:spcBef>
            </a:pPr>
            <a:r>
              <a:rPr lang="en-US" sz="6000" b="1" dirty="0">
                <a:solidFill>
                  <a:srgbClr val="000000"/>
                </a:solidFill>
                <a:latin typeface="Calibri" panose="020F0502020204030204" pitchFamily="34" charset="0"/>
              </a:rPr>
              <a:t>Business Portfolio</a:t>
            </a:r>
          </a:p>
        </p:txBody>
      </p:sp>
      <p:sp>
        <p:nvSpPr>
          <p:cNvPr id="16" name="TextBox 16"/>
          <p:cNvSpPr txBox="1"/>
          <p:nvPr/>
        </p:nvSpPr>
        <p:spPr>
          <a:xfrm>
            <a:off x="457200" y="2116049"/>
            <a:ext cx="8686799" cy="1149289"/>
          </a:xfrm>
          <a:prstGeom prst="rect">
            <a:avLst/>
          </a:prstGeom>
        </p:spPr>
        <p:txBody>
          <a:bodyPr wrap="square" lIns="0" tIns="0" rIns="0" bIns="0" rtlCol="0" anchor="t">
            <a:spAutoFit/>
          </a:bodyPr>
          <a:lstStyle/>
          <a:p>
            <a:pPr>
              <a:lnSpc>
                <a:spcPts val="9799"/>
              </a:lnSpc>
              <a:spcBef>
                <a:spcPct val="0"/>
              </a:spcBef>
            </a:pPr>
            <a:r>
              <a:rPr lang="en-US" sz="6000" b="1" dirty="0">
                <a:solidFill>
                  <a:srgbClr val="000000"/>
                </a:solidFill>
                <a:latin typeface="Calibri" panose="020F0502020204030204" pitchFamily="34" charset="0"/>
              </a:rPr>
              <a:t>By BCG Matrix:</a:t>
            </a:r>
          </a:p>
        </p:txBody>
      </p:sp>
      <p:pic>
        <p:nvPicPr>
          <p:cNvPr id="17" name="Picture 2" descr="Buy Bisconni Chocolatto Centre-Filled Chocolate Cookies Snack Pack Box 15  Pcs (Rs.10) - Pandamart - F11 online delivery in"/>
          <p:cNvPicPr>
            <a:picLocks noChangeAspect="1" noChangeArrowheads="1"/>
          </p:cNvPicPr>
          <p:nvPr/>
        </p:nvPicPr>
        <p:blipFill>
          <a:blip r:embed="rId6"/>
          <a:srcRect/>
          <a:stretch>
            <a:fillRect/>
          </a:stretch>
        </p:blipFill>
        <p:spPr bwMode="auto">
          <a:xfrm>
            <a:off x="10166414" y="1938964"/>
            <a:ext cx="5566376" cy="5951871"/>
          </a:xfrm>
          <a:prstGeom prst="rect">
            <a:avLst/>
          </a:prstGeom>
          <a:noFill/>
        </p:spPr>
      </p:pic>
      <p:sp>
        <p:nvSpPr>
          <p:cNvPr id="19" name="TextBox 18"/>
          <p:cNvSpPr txBox="1"/>
          <p:nvPr/>
        </p:nvSpPr>
        <p:spPr>
          <a:xfrm>
            <a:off x="685800" y="4914900"/>
            <a:ext cx="7924800" cy="369332"/>
          </a:xfrm>
          <a:prstGeom prst="rect">
            <a:avLst/>
          </a:prstGeom>
          <a:noFill/>
        </p:spPr>
        <p:txBody>
          <a:bodyPr wrap="square" rtlCol="0">
            <a:spAutoFit/>
          </a:bodyPr>
          <a:lstStyle/>
          <a:p>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1134450487"/>
              </p:ext>
            </p:extLst>
          </p:nvPr>
        </p:nvGraphicFramePr>
        <p:xfrm>
          <a:off x="533400" y="4492284"/>
          <a:ext cx="8763000" cy="5299416"/>
        </p:xfrm>
        <a:graphic>
          <a:graphicData uri="http://schemas.openxmlformats.org/drawingml/2006/table">
            <a:tbl>
              <a:tblPr firstRow="1" bandRow="1">
                <a:tableStyleId>{5C22544A-7EE6-4342-B048-85BDC9FD1C3A}</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2649708">
                <a:tc>
                  <a:txBody>
                    <a:bodyPr/>
                    <a:lstStyle/>
                    <a:p>
                      <a:pPr algn="ctr"/>
                      <a:r>
                        <a:rPr lang="en-US" sz="5400" b="1" kern="1200" dirty="0">
                          <a:solidFill>
                            <a:schemeClr val="tx1"/>
                          </a:solidFill>
                          <a:latin typeface="+mn-lt"/>
                          <a:ea typeface="+mn-ea"/>
                          <a:cs typeface="+mn-cs"/>
                        </a:rPr>
                        <a:t>STAR</a:t>
                      </a:r>
                    </a:p>
                    <a:p>
                      <a:pPr algn="ctr"/>
                      <a:r>
                        <a:rPr lang="en-US" sz="3600" b="1" kern="1200" dirty="0">
                          <a:solidFill>
                            <a:schemeClr val="bg1"/>
                          </a:solidFill>
                          <a:latin typeface="+mn-lt"/>
                          <a:ea typeface="+mn-ea"/>
                          <a:cs typeface="+mn-cs"/>
                        </a:rPr>
                        <a:t>COCOMO, CHOCOLATE CHIP</a:t>
                      </a:r>
                    </a:p>
                    <a:p>
                      <a:endParaRPr lang="en-US" dirty="0"/>
                    </a:p>
                    <a:p>
                      <a:endParaRPr lang="en-US" dirty="0"/>
                    </a:p>
                  </a:txBody>
                  <a:tcPr/>
                </a:tc>
                <a:tc>
                  <a:txBody>
                    <a:bodyPr/>
                    <a:lstStyle/>
                    <a:p>
                      <a:pPr algn="ctr"/>
                      <a:r>
                        <a:rPr lang="en-US" sz="4400" b="1" kern="1200" dirty="0">
                          <a:solidFill>
                            <a:schemeClr val="tx1"/>
                          </a:solidFill>
                          <a:latin typeface="+mn-lt"/>
                          <a:ea typeface="+mn-ea"/>
                          <a:cs typeface="+mn-cs"/>
                        </a:rPr>
                        <a:t>QUESTION MARKS</a:t>
                      </a:r>
                      <a:endParaRPr lang="en-US" sz="4000" b="1" kern="1200" dirty="0">
                        <a:solidFill>
                          <a:schemeClr val="tx1"/>
                        </a:solidFill>
                        <a:latin typeface="+mn-lt"/>
                        <a:ea typeface="+mn-ea"/>
                        <a:cs typeface="+mn-cs"/>
                      </a:endParaRPr>
                    </a:p>
                    <a:p>
                      <a:pPr algn="ctr"/>
                      <a:r>
                        <a:rPr lang="en-US" sz="4000" b="1" kern="1200" dirty="0">
                          <a:solidFill>
                            <a:schemeClr val="bg1"/>
                          </a:solidFill>
                          <a:latin typeface="+mn-lt"/>
                          <a:ea typeface="+mn-ea"/>
                          <a:cs typeface="+mn-cs"/>
                        </a:rPr>
                        <a:t>RITE, FLO,</a:t>
                      </a:r>
                      <a:r>
                        <a:rPr lang="en-US" sz="4000" b="1" kern="1200" baseline="0" dirty="0">
                          <a:solidFill>
                            <a:schemeClr val="bg1"/>
                          </a:solidFill>
                          <a:latin typeface="+mn-lt"/>
                          <a:ea typeface="+mn-ea"/>
                          <a:cs typeface="+mn-cs"/>
                        </a:rPr>
                        <a:t> </a:t>
                      </a:r>
                      <a:r>
                        <a:rPr lang="en-US" sz="4000" b="1" kern="1200" dirty="0">
                          <a:solidFill>
                            <a:schemeClr val="bg1"/>
                          </a:solidFill>
                          <a:latin typeface="+mn-lt"/>
                          <a:ea typeface="+mn-ea"/>
                          <a:cs typeface="+mn-cs"/>
                        </a:rPr>
                        <a:t>CRAVING</a:t>
                      </a:r>
                    </a:p>
                    <a:p>
                      <a:endParaRPr lang="en-US" dirty="0"/>
                    </a:p>
                  </a:txBody>
                  <a:tcPr/>
                </a:tc>
                <a:extLst>
                  <a:ext uri="{0D108BD9-81ED-4DB2-BD59-A6C34878D82A}">
                    <a16:rowId xmlns:a16="http://schemas.microsoft.com/office/drawing/2014/main" val="10000"/>
                  </a:ext>
                </a:extLst>
              </a:tr>
              <a:tr h="2649708">
                <a:tc>
                  <a:txBody>
                    <a:bodyPr/>
                    <a:lstStyle/>
                    <a:p>
                      <a:pPr algn="ctr"/>
                      <a:r>
                        <a:rPr lang="en-US" sz="5400" b="1" kern="1200" dirty="0">
                          <a:solidFill>
                            <a:schemeClr val="tx1"/>
                          </a:solidFill>
                          <a:latin typeface="+mn-lt"/>
                          <a:ea typeface="+mn-ea"/>
                          <a:cs typeface="+mn-cs"/>
                        </a:rPr>
                        <a:t>CASH COWS</a:t>
                      </a:r>
                      <a:endParaRPr lang="en-US" sz="5400" kern="1200" dirty="0">
                        <a:solidFill>
                          <a:schemeClr val="tx1"/>
                        </a:solidFill>
                        <a:latin typeface="+mn-lt"/>
                        <a:ea typeface="+mn-ea"/>
                        <a:cs typeface="+mn-cs"/>
                      </a:endParaRPr>
                    </a:p>
                    <a:p>
                      <a:pPr algn="ctr"/>
                      <a:r>
                        <a:rPr lang="en-US" sz="4400" b="1" kern="1200" dirty="0">
                          <a:solidFill>
                            <a:schemeClr val="tx2"/>
                          </a:solidFill>
                          <a:latin typeface="+mn-lt"/>
                          <a:ea typeface="+mn-ea"/>
                          <a:cs typeface="+mn-cs"/>
                        </a:rPr>
                        <a:t>CHOCOLATTO, NOVITA</a:t>
                      </a:r>
                      <a:endParaRPr lang="en-US" sz="4400" kern="1200" dirty="0">
                        <a:solidFill>
                          <a:schemeClr val="tx2"/>
                        </a:solidFill>
                        <a:latin typeface="+mn-lt"/>
                        <a:ea typeface="+mn-ea"/>
                        <a:cs typeface="+mn-cs"/>
                      </a:endParaRPr>
                    </a:p>
                    <a:p>
                      <a:endParaRPr lang="en-US" dirty="0"/>
                    </a:p>
                  </a:txBody>
                  <a:tcPr/>
                </a:tc>
                <a:tc>
                  <a:txBody>
                    <a:bodyPr/>
                    <a:lstStyle/>
                    <a:p>
                      <a:pPr algn="ctr"/>
                      <a:r>
                        <a:rPr lang="en-US" sz="5400" b="1" kern="1200" dirty="0">
                          <a:solidFill>
                            <a:schemeClr val="dk1"/>
                          </a:solidFill>
                          <a:latin typeface="+mn-lt"/>
                          <a:ea typeface="+mn-ea"/>
                          <a:cs typeface="+mn-cs"/>
                        </a:rPr>
                        <a:t>DOGS</a:t>
                      </a:r>
                      <a:endParaRPr lang="en-US" sz="5400" kern="1200" dirty="0">
                        <a:solidFill>
                          <a:schemeClr val="dk1"/>
                        </a:solidFill>
                        <a:latin typeface="+mn-lt"/>
                        <a:ea typeface="+mn-ea"/>
                        <a:cs typeface="+mn-cs"/>
                      </a:endParaRPr>
                    </a:p>
                    <a:p>
                      <a:pPr algn="ctr"/>
                      <a:r>
                        <a:rPr lang="en-US" sz="4400" b="1" kern="1200" dirty="0">
                          <a:solidFill>
                            <a:schemeClr val="tx2"/>
                          </a:solidFill>
                          <a:latin typeface="+mn-lt"/>
                          <a:ea typeface="+mn-ea"/>
                          <a:cs typeface="+mn-cs"/>
                        </a:rPr>
                        <a:t>CHAI WALA BISKUT, CRUX</a:t>
                      </a:r>
                      <a:endParaRPr lang="en-US" sz="4400" kern="1200" dirty="0">
                        <a:solidFill>
                          <a:schemeClr val="tx2"/>
                        </a:solidFill>
                        <a:latin typeface="+mn-lt"/>
                        <a:ea typeface="+mn-ea"/>
                        <a:cs typeface="+mn-cs"/>
                      </a:endParaRPr>
                    </a:p>
                    <a:p>
                      <a:endParaRPr 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903</Words>
  <Application>Microsoft Office PowerPoint</Application>
  <PresentationFormat>Custom</PresentationFormat>
  <Paragraphs>130</Paragraphs>
  <Slides>20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Orange, Yellow and Pink Bold Retro Fast Food Digital Menu Board Presentation</dc:title>
  <dc:creator>Rabia Hussain</dc:creator>
  <cp:lastModifiedBy>Rija Nadeem</cp:lastModifiedBy>
  <cp:revision>12</cp:revision>
  <dcterms:created xsi:type="dcterms:W3CDTF">2006-08-16T00:00:00Z</dcterms:created>
  <dcterms:modified xsi:type="dcterms:W3CDTF">2024-01-16T22:43:21Z</dcterms:modified>
  <dc:identifier>DAF5yPJdALM</dc:identifier>
</cp:coreProperties>
</file>